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1" r:id="rId3"/>
    <p:sldId id="262" r:id="rId4"/>
    <p:sldId id="261" r:id="rId5"/>
    <p:sldId id="260" r:id="rId6"/>
    <p:sldId id="279" r:id="rId7"/>
    <p:sldId id="265" r:id="rId8"/>
    <p:sldId id="282" r:id="rId9"/>
    <p:sldId id="267" r:id="rId10"/>
    <p:sldId id="284" r:id="rId11"/>
    <p:sldId id="283" r:id="rId12"/>
    <p:sldId id="285" r:id="rId13"/>
    <p:sldId id="286" r:id="rId14"/>
    <p:sldId id="268" r:id="rId15"/>
    <p:sldId id="287" r:id="rId16"/>
    <p:sldId id="269" r:id="rId17"/>
    <p:sldId id="289" r:id="rId18"/>
    <p:sldId id="291" r:id="rId19"/>
    <p:sldId id="292" r:id="rId20"/>
    <p:sldId id="293" r:id="rId21"/>
    <p:sldId id="304" r:id="rId22"/>
    <p:sldId id="294" r:id="rId23"/>
    <p:sldId id="295" r:id="rId24"/>
    <p:sldId id="296" r:id="rId25"/>
    <p:sldId id="297" r:id="rId26"/>
    <p:sldId id="298" r:id="rId27"/>
    <p:sldId id="300" r:id="rId28"/>
    <p:sldId id="306" r:id="rId29"/>
    <p:sldId id="301" r:id="rId30"/>
    <p:sldId id="299" r:id="rId31"/>
    <p:sldId id="307" r:id="rId32"/>
    <p:sldId id="337" r:id="rId33"/>
    <p:sldId id="316" r:id="rId34"/>
    <p:sldId id="312" r:id="rId35"/>
    <p:sldId id="314" r:id="rId36"/>
    <p:sldId id="336" r:id="rId37"/>
    <p:sldId id="315" r:id="rId38"/>
    <p:sldId id="318" r:id="rId39"/>
    <p:sldId id="327" r:id="rId40"/>
    <p:sldId id="331" r:id="rId41"/>
    <p:sldId id="325" r:id="rId42"/>
    <p:sldId id="332" r:id="rId43"/>
    <p:sldId id="335" r:id="rId44"/>
    <p:sldId id="343" r:id="rId45"/>
    <p:sldId id="338" r:id="rId46"/>
    <p:sldId id="339" r:id="rId47"/>
    <p:sldId id="340" r:id="rId48"/>
    <p:sldId id="341" r:id="rId49"/>
    <p:sldId id="324" r:id="rId50"/>
    <p:sldId id="264" r:id="rId51"/>
    <p:sldId id="342" r:id="rId52"/>
    <p:sldId id="344" r:id="rId53"/>
    <p:sldId id="345" r:id="rId54"/>
    <p:sldId id="303" r:id="rId55"/>
    <p:sldId id="278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8" autoAdjust="0"/>
    <p:restoredTop sz="70324" autoAdjust="0"/>
  </p:normalViewPr>
  <p:slideViewPr>
    <p:cSldViewPr snapToGrid="0">
      <p:cViewPr varScale="1">
        <p:scale>
          <a:sx n="52" d="100"/>
          <a:sy n="52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3.wmf"/><Relationship Id="rId5" Type="http://schemas.openxmlformats.org/officeDocument/2006/relationships/image" Target="../media/image54.wmf"/><Relationship Id="rId10" Type="http://schemas.openxmlformats.org/officeDocument/2006/relationships/image" Target="../media/image65.wmf"/><Relationship Id="rId4" Type="http://schemas.openxmlformats.org/officeDocument/2006/relationships/image" Target="../media/image53.wmf"/><Relationship Id="rId9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2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16.wmf"/><Relationship Id="rId10" Type="http://schemas.openxmlformats.org/officeDocument/2006/relationships/image" Target="../media/image93.wmf"/><Relationship Id="rId4" Type="http://schemas.openxmlformats.org/officeDocument/2006/relationships/image" Target="../media/image14.wmf"/><Relationship Id="rId9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2.wmf"/><Relationship Id="rId7" Type="http://schemas.openxmlformats.org/officeDocument/2006/relationships/image" Target="../media/image92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90.wmf"/><Relationship Id="rId5" Type="http://schemas.openxmlformats.org/officeDocument/2006/relationships/image" Target="../media/image91.wmf"/><Relationship Id="rId10" Type="http://schemas.openxmlformats.org/officeDocument/2006/relationships/image" Target="../media/image95.wmf"/><Relationship Id="rId4" Type="http://schemas.openxmlformats.org/officeDocument/2006/relationships/image" Target="../media/image96.wmf"/><Relationship Id="rId9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07.wmf"/><Relationship Id="rId3" Type="http://schemas.openxmlformats.org/officeDocument/2006/relationships/image" Target="../media/image82.wmf"/><Relationship Id="rId7" Type="http://schemas.openxmlformats.org/officeDocument/2006/relationships/image" Target="../media/image104.wmf"/><Relationship Id="rId12" Type="http://schemas.openxmlformats.org/officeDocument/2006/relationships/image" Target="../media/image106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103.wmf"/><Relationship Id="rId11" Type="http://schemas.openxmlformats.org/officeDocument/2006/relationships/image" Target="../media/image105.wmf"/><Relationship Id="rId5" Type="http://schemas.openxmlformats.org/officeDocument/2006/relationships/image" Target="../media/image91.wmf"/><Relationship Id="rId10" Type="http://schemas.openxmlformats.org/officeDocument/2006/relationships/image" Target="../media/image33.wmf"/><Relationship Id="rId4" Type="http://schemas.openxmlformats.org/officeDocument/2006/relationships/image" Target="../media/image102.wmf"/><Relationship Id="rId9" Type="http://schemas.openxmlformats.org/officeDocument/2006/relationships/image" Target="../media/image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4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12" Type="http://schemas.openxmlformats.org/officeDocument/2006/relationships/image" Target="../media/image11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111.wmf"/><Relationship Id="rId11" Type="http://schemas.openxmlformats.org/officeDocument/2006/relationships/image" Target="../media/image51.wmf"/><Relationship Id="rId5" Type="http://schemas.openxmlformats.org/officeDocument/2006/relationships/image" Target="../media/image14.wmf"/><Relationship Id="rId10" Type="http://schemas.openxmlformats.org/officeDocument/2006/relationships/image" Target="../media/image115.wmf"/><Relationship Id="rId4" Type="http://schemas.openxmlformats.org/officeDocument/2006/relationships/image" Target="../media/image16.wmf"/><Relationship Id="rId9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22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Relationship Id="rId6" Type="http://schemas.openxmlformats.org/officeDocument/2006/relationships/image" Target="../media/image51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7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5" Type="http://schemas.openxmlformats.org/officeDocument/2006/relationships/image" Target="../media/image13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Relationship Id="rId14" Type="http://schemas.openxmlformats.org/officeDocument/2006/relationships/image" Target="../media/image13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2.wmf"/><Relationship Id="rId18" Type="http://schemas.openxmlformats.org/officeDocument/2006/relationships/image" Target="../media/image147.wmf"/><Relationship Id="rId3" Type="http://schemas.openxmlformats.org/officeDocument/2006/relationships/image" Target="../media/image130.wmf"/><Relationship Id="rId21" Type="http://schemas.openxmlformats.org/officeDocument/2006/relationships/image" Target="../media/image126.wmf"/><Relationship Id="rId7" Type="http://schemas.openxmlformats.org/officeDocument/2006/relationships/image" Target="../media/image134.wmf"/><Relationship Id="rId12" Type="http://schemas.openxmlformats.org/officeDocument/2006/relationships/image" Target="../media/image141.wmf"/><Relationship Id="rId17" Type="http://schemas.openxmlformats.org/officeDocument/2006/relationships/image" Target="../media/image146.wmf"/><Relationship Id="rId2" Type="http://schemas.openxmlformats.org/officeDocument/2006/relationships/image" Target="../media/image140.wmf"/><Relationship Id="rId16" Type="http://schemas.openxmlformats.org/officeDocument/2006/relationships/image" Target="../media/image145.wmf"/><Relationship Id="rId20" Type="http://schemas.openxmlformats.org/officeDocument/2006/relationships/image" Target="../media/image125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38.wmf"/><Relationship Id="rId5" Type="http://schemas.openxmlformats.org/officeDocument/2006/relationships/image" Target="../media/image136.wmf"/><Relationship Id="rId15" Type="http://schemas.openxmlformats.org/officeDocument/2006/relationships/image" Target="../media/image144.wmf"/><Relationship Id="rId10" Type="http://schemas.openxmlformats.org/officeDocument/2006/relationships/image" Target="../media/image135.wmf"/><Relationship Id="rId19" Type="http://schemas.openxmlformats.org/officeDocument/2006/relationships/image" Target="../media/image148.wmf"/><Relationship Id="rId4" Type="http://schemas.openxmlformats.org/officeDocument/2006/relationships/image" Target="../media/image133.wmf"/><Relationship Id="rId9" Type="http://schemas.openxmlformats.org/officeDocument/2006/relationships/image" Target="../media/image132.wmf"/><Relationship Id="rId14" Type="http://schemas.openxmlformats.org/officeDocument/2006/relationships/image" Target="../media/image143.wmf"/><Relationship Id="rId22" Type="http://schemas.openxmlformats.org/officeDocument/2006/relationships/image" Target="../media/image12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6.wmf"/><Relationship Id="rId18" Type="http://schemas.openxmlformats.org/officeDocument/2006/relationships/image" Target="../media/image153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49.wmf"/><Relationship Id="rId17" Type="http://schemas.openxmlformats.org/officeDocument/2006/relationships/image" Target="../media/image152.wmf"/><Relationship Id="rId2" Type="http://schemas.openxmlformats.org/officeDocument/2006/relationships/image" Target="../media/image140.wmf"/><Relationship Id="rId16" Type="http://schemas.openxmlformats.org/officeDocument/2006/relationships/image" Target="../media/image151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38.wmf"/><Relationship Id="rId5" Type="http://schemas.openxmlformats.org/officeDocument/2006/relationships/image" Target="../media/image136.wmf"/><Relationship Id="rId15" Type="http://schemas.openxmlformats.org/officeDocument/2006/relationships/image" Target="../media/image150.wmf"/><Relationship Id="rId10" Type="http://schemas.openxmlformats.org/officeDocument/2006/relationships/image" Target="../media/image135.wmf"/><Relationship Id="rId19" Type="http://schemas.openxmlformats.org/officeDocument/2006/relationships/image" Target="../media/image154.wmf"/><Relationship Id="rId4" Type="http://schemas.openxmlformats.org/officeDocument/2006/relationships/image" Target="../media/image133.wmf"/><Relationship Id="rId9" Type="http://schemas.openxmlformats.org/officeDocument/2006/relationships/image" Target="../media/image132.wmf"/><Relationship Id="rId14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6.wmf"/><Relationship Id="rId18" Type="http://schemas.openxmlformats.org/officeDocument/2006/relationships/image" Target="../media/image157.wmf"/><Relationship Id="rId3" Type="http://schemas.openxmlformats.org/officeDocument/2006/relationships/image" Target="../media/image130.wmf"/><Relationship Id="rId21" Type="http://schemas.openxmlformats.org/officeDocument/2006/relationships/image" Target="../media/image160.wmf"/><Relationship Id="rId7" Type="http://schemas.openxmlformats.org/officeDocument/2006/relationships/image" Target="../media/image134.wmf"/><Relationship Id="rId12" Type="http://schemas.openxmlformats.org/officeDocument/2006/relationships/image" Target="../media/image155.wmf"/><Relationship Id="rId17" Type="http://schemas.openxmlformats.org/officeDocument/2006/relationships/image" Target="../media/image144.wmf"/><Relationship Id="rId2" Type="http://schemas.openxmlformats.org/officeDocument/2006/relationships/image" Target="../media/image140.wmf"/><Relationship Id="rId16" Type="http://schemas.openxmlformats.org/officeDocument/2006/relationships/image" Target="../media/image142.wmf"/><Relationship Id="rId20" Type="http://schemas.openxmlformats.org/officeDocument/2006/relationships/image" Target="../media/image159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38.wmf"/><Relationship Id="rId5" Type="http://schemas.openxmlformats.org/officeDocument/2006/relationships/image" Target="../media/image136.wmf"/><Relationship Id="rId15" Type="http://schemas.openxmlformats.org/officeDocument/2006/relationships/image" Target="../media/image156.wmf"/><Relationship Id="rId10" Type="http://schemas.openxmlformats.org/officeDocument/2006/relationships/image" Target="../media/image135.wmf"/><Relationship Id="rId19" Type="http://schemas.openxmlformats.org/officeDocument/2006/relationships/image" Target="../media/image158.wmf"/><Relationship Id="rId4" Type="http://schemas.openxmlformats.org/officeDocument/2006/relationships/image" Target="../media/image133.wmf"/><Relationship Id="rId9" Type="http://schemas.openxmlformats.org/officeDocument/2006/relationships/image" Target="../media/image132.wmf"/><Relationship Id="rId14" Type="http://schemas.openxmlformats.org/officeDocument/2006/relationships/image" Target="../media/image147.wmf"/><Relationship Id="rId22" Type="http://schemas.openxmlformats.org/officeDocument/2006/relationships/image" Target="../media/image16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6.wmf"/><Relationship Id="rId18" Type="http://schemas.openxmlformats.org/officeDocument/2006/relationships/image" Target="../media/image153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62.wmf"/><Relationship Id="rId17" Type="http://schemas.openxmlformats.org/officeDocument/2006/relationships/image" Target="../media/image152.wmf"/><Relationship Id="rId2" Type="http://schemas.openxmlformats.org/officeDocument/2006/relationships/image" Target="../media/image140.wmf"/><Relationship Id="rId16" Type="http://schemas.openxmlformats.org/officeDocument/2006/relationships/image" Target="../media/image151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38.wmf"/><Relationship Id="rId5" Type="http://schemas.openxmlformats.org/officeDocument/2006/relationships/image" Target="../media/image136.wmf"/><Relationship Id="rId15" Type="http://schemas.openxmlformats.org/officeDocument/2006/relationships/image" Target="../media/image163.wmf"/><Relationship Id="rId10" Type="http://schemas.openxmlformats.org/officeDocument/2006/relationships/image" Target="../media/image135.wmf"/><Relationship Id="rId19" Type="http://schemas.openxmlformats.org/officeDocument/2006/relationships/image" Target="../media/image154.wmf"/><Relationship Id="rId4" Type="http://schemas.openxmlformats.org/officeDocument/2006/relationships/image" Target="../media/image133.wmf"/><Relationship Id="rId9" Type="http://schemas.openxmlformats.org/officeDocument/2006/relationships/image" Target="../media/image132.wmf"/><Relationship Id="rId14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3.wmf"/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12" Type="http://schemas.openxmlformats.org/officeDocument/2006/relationships/image" Target="../media/image132.wmf"/><Relationship Id="rId17" Type="http://schemas.openxmlformats.org/officeDocument/2006/relationships/image" Target="../media/image176.wmf"/><Relationship Id="rId2" Type="http://schemas.openxmlformats.org/officeDocument/2006/relationships/image" Target="../media/image166.wmf"/><Relationship Id="rId16" Type="http://schemas.openxmlformats.org/officeDocument/2006/relationships/image" Target="../media/image175.wmf"/><Relationship Id="rId1" Type="http://schemas.openxmlformats.org/officeDocument/2006/relationships/image" Target="../media/image165.wmf"/><Relationship Id="rId6" Type="http://schemas.openxmlformats.org/officeDocument/2006/relationships/image" Target="../media/image130.wmf"/><Relationship Id="rId11" Type="http://schemas.openxmlformats.org/officeDocument/2006/relationships/image" Target="../media/image172.wmf"/><Relationship Id="rId5" Type="http://schemas.openxmlformats.org/officeDocument/2006/relationships/image" Target="../media/image168.wmf"/><Relationship Id="rId15" Type="http://schemas.openxmlformats.org/officeDocument/2006/relationships/image" Target="../media/image155.wmf"/><Relationship Id="rId10" Type="http://schemas.openxmlformats.org/officeDocument/2006/relationships/image" Target="../media/image171.wmf"/><Relationship Id="rId4" Type="http://schemas.openxmlformats.org/officeDocument/2006/relationships/image" Target="../media/image128.wmf"/><Relationship Id="rId9" Type="http://schemas.openxmlformats.org/officeDocument/2006/relationships/image" Target="../media/image131.wmf"/><Relationship Id="rId14" Type="http://schemas.openxmlformats.org/officeDocument/2006/relationships/image" Target="../media/image17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6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30.wmf"/><Relationship Id="rId7" Type="http://schemas.openxmlformats.org/officeDocument/2006/relationships/image" Target="../media/image171.wmf"/><Relationship Id="rId12" Type="http://schemas.openxmlformats.org/officeDocument/2006/relationships/image" Target="../media/image155.wmf"/><Relationship Id="rId2" Type="http://schemas.openxmlformats.org/officeDocument/2006/relationships/image" Target="../media/image168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74.wmf"/><Relationship Id="rId5" Type="http://schemas.openxmlformats.org/officeDocument/2006/relationships/image" Target="../media/image170.wmf"/><Relationship Id="rId10" Type="http://schemas.openxmlformats.org/officeDocument/2006/relationships/image" Target="../media/image173.wmf"/><Relationship Id="rId4" Type="http://schemas.openxmlformats.org/officeDocument/2006/relationships/image" Target="../media/image169.wmf"/><Relationship Id="rId9" Type="http://schemas.openxmlformats.org/officeDocument/2006/relationships/image" Target="../media/image13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6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3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4.wmf"/><Relationship Id="rId7" Type="http://schemas.openxmlformats.org/officeDocument/2006/relationships/image" Target="../media/image31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16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FDCD1-5BD0-4400-952E-5A9F9BA399A5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07F44-6A4F-40EB-BFE9-A4AAABCCC8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9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Can never show the zero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23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Why</a:t>
            </a:r>
            <a:r>
              <a:rPr lang="en-US" altLang="zh-TW" baseline="0" dirty="0" smtClean="0"/>
              <a:t> do I know it is 6dB?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98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Ask someone?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4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57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Line</a:t>
            </a:r>
          </a:p>
          <a:p>
            <a:r>
              <a:rPr lang="en-US" altLang="zh-TW" dirty="0" smtClean="0"/>
              <a:t>Increase 20dB/decade</a:t>
            </a:r>
          </a:p>
          <a:p>
            <a:r>
              <a:rPr lang="en-US" altLang="zh-TW" dirty="0" smtClean="0"/>
              <a:t>Pass 1Hz, 0dB point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58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12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64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27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36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5566 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64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 examples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07F44-6A4F-40EB-BFE9-A4AAABCCC87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29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5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0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52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3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3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5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72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2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6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74B6-1CEA-4B5B-ABA6-F4F6C92DCF0E}" type="datetimeFigureOut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FB2C-205B-4C68-A6C1-F5BB834A54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27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1.wm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3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6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14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5.wmf"/><Relationship Id="rId31" Type="http://schemas.openxmlformats.org/officeDocument/2006/relationships/oleObject" Target="../embeddings/oleObject63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49.wmf"/><Relationship Id="rId30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7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0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49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7.bin"/><Relationship Id="rId10" Type="http://schemas.openxmlformats.org/officeDocument/2006/relationships/oleObject" Target="../embeddings/oleObject67.bin"/><Relationship Id="rId19" Type="http://schemas.openxmlformats.org/officeDocument/2006/relationships/oleObject" Target="../embeddings/oleObject74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63.wmf"/><Relationship Id="rId22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100.bin"/><Relationship Id="rId7" Type="http://schemas.openxmlformats.org/officeDocument/2006/relationships/image" Target="../media/image76.png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0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8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2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9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88.png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image" Target="../media/image87.png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1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91.wmf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133.bin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37.bin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9.bin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11" Type="http://schemas.openxmlformats.org/officeDocument/2006/relationships/image" Target="../media/image96.wmf"/><Relationship Id="rId24" Type="http://schemas.openxmlformats.org/officeDocument/2006/relationships/image" Target="../media/image95.wmf"/><Relationship Id="rId5" Type="http://schemas.openxmlformats.org/officeDocument/2006/relationships/oleObject" Target="../embeddings/oleObject134.bin"/><Relationship Id="rId15" Type="http://schemas.openxmlformats.org/officeDocument/2006/relationships/image" Target="../media/image90.wmf"/><Relationship Id="rId23" Type="http://schemas.openxmlformats.org/officeDocument/2006/relationships/oleObject" Target="../embeddings/oleObject143.bin"/><Relationship Id="rId10" Type="http://schemas.openxmlformats.org/officeDocument/2006/relationships/oleObject" Target="../embeddings/oleObject136.bin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79.wmf"/><Relationship Id="rId9" Type="http://schemas.openxmlformats.org/officeDocument/2006/relationships/image" Target="../media/image97.png"/><Relationship Id="rId14" Type="http://schemas.openxmlformats.org/officeDocument/2006/relationships/oleObject" Target="../embeddings/oleObject138.bin"/><Relationship Id="rId22" Type="http://schemas.openxmlformats.org/officeDocument/2006/relationships/image" Target="../media/image9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image" Target="../media/image101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0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159.bin"/><Relationship Id="rId3" Type="http://schemas.openxmlformats.org/officeDocument/2006/relationships/oleObject" Target="../embeddings/oleObject147.bin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154.bin"/><Relationship Id="rId25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20" Type="http://schemas.openxmlformats.org/officeDocument/2006/relationships/image" Target="../media/image16.wmf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51.bin"/><Relationship Id="rId24" Type="http://schemas.openxmlformats.org/officeDocument/2006/relationships/oleObject" Target="../embeddings/oleObject158.bin"/><Relationship Id="rId32" Type="http://schemas.openxmlformats.org/officeDocument/2006/relationships/oleObject" Target="../embeddings/oleObject162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28" Type="http://schemas.openxmlformats.org/officeDocument/2006/relationships/oleObject" Target="../embeddings/oleObject160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55.bin"/><Relationship Id="rId31" Type="http://schemas.openxmlformats.org/officeDocument/2006/relationships/image" Target="../media/image107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03.wmf"/><Relationship Id="rId22" Type="http://schemas.openxmlformats.org/officeDocument/2006/relationships/image" Target="../media/image33.wmf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09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13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167.bin"/><Relationship Id="rId21" Type="http://schemas.openxmlformats.org/officeDocument/2006/relationships/oleObject" Target="../embeddings/oleObject176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13.wmf"/><Relationship Id="rId3" Type="http://schemas.openxmlformats.org/officeDocument/2006/relationships/image" Target="../media/image123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5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12.wmf"/><Relationship Id="rId5" Type="http://schemas.openxmlformats.org/officeDocument/2006/relationships/image" Target="../media/image1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8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oleObject" Target="../embeddings/oleObject186.bin"/><Relationship Id="rId21" Type="http://schemas.openxmlformats.org/officeDocument/2006/relationships/oleObject" Target="../embeddings/oleObject195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29" Type="http://schemas.openxmlformats.org/officeDocument/2006/relationships/oleObject" Target="../embeddings/oleObject199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35.wmf"/><Relationship Id="rId32" Type="http://schemas.openxmlformats.org/officeDocument/2006/relationships/image" Target="../media/image139.wmf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37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94.bin"/><Relationship Id="rId31" Type="http://schemas.openxmlformats.org/officeDocument/2006/relationships/oleObject" Target="../embeddings/oleObject200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98.bin"/><Relationship Id="rId30" Type="http://schemas.openxmlformats.org/officeDocument/2006/relationships/image" Target="../media/image13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39" Type="http://schemas.openxmlformats.org/officeDocument/2006/relationships/oleObject" Target="../embeddings/oleObject219.bin"/><Relationship Id="rId3" Type="http://schemas.openxmlformats.org/officeDocument/2006/relationships/oleObject" Target="../embeddings/oleObject201.bin"/><Relationship Id="rId21" Type="http://schemas.openxmlformats.org/officeDocument/2006/relationships/oleObject" Target="../embeddings/oleObject210.bin"/><Relationship Id="rId34" Type="http://schemas.openxmlformats.org/officeDocument/2006/relationships/image" Target="../media/image145.wmf"/><Relationship Id="rId42" Type="http://schemas.openxmlformats.org/officeDocument/2006/relationships/image" Target="../media/image125.wmf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208.bin"/><Relationship Id="rId25" Type="http://schemas.openxmlformats.org/officeDocument/2006/relationships/oleObject" Target="../embeddings/oleObject212.bin"/><Relationship Id="rId33" Type="http://schemas.openxmlformats.org/officeDocument/2006/relationships/oleObject" Target="../embeddings/oleObject216.bin"/><Relationship Id="rId38" Type="http://schemas.openxmlformats.org/officeDocument/2006/relationships/image" Target="../media/image147.wmf"/><Relationship Id="rId46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214.bin"/><Relationship Id="rId41" Type="http://schemas.openxmlformats.org/officeDocument/2006/relationships/oleObject" Target="../embeddings/oleObject220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38.wmf"/><Relationship Id="rId32" Type="http://schemas.openxmlformats.org/officeDocument/2006/relationships/image" Target="../media/image144.wmf"/><Relationship Id="rId37" Type="http://schemas.openxmlformats.org/officeDocument/2006/relationships/oleObject" Target="../embeddings/oleObject218.bin"/><Relationship Id="rId40" Type="http://schemas.openxmlformats.org/officeDocument/2006/relationships/image" Target="../media/image148.wmf"/><Relationship Id="rId45" Type="http://schemas.openxmlformats.org/officeDocument/2006/relationships/oleObject" Target="../embeddings/oleObject222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image" Target="../media/image142.wmf"/><Relationship Id="rId36" Type="http://schemas.openxmlformats.org/officeDocument/2006/relationships/image" Target="../media/image146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209.bin"/><Relationship Id="rId31" Type="http://schemas.openxmlformats.org/officeDocument/2006/relationships/oleObject" Target="../embeddings/oleObject215.bin"/><Relationship Id="rId44" Type="http://schemas.openxmlformats.org/officeDocument/2006/relationships/image" Target="../media/image126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213.bin"/><Relationship Id="rId30" Type="http://schemas.openxmlformats.org/officeDocument/2006/relationships/image" Target="../media/image143.wmf"/><Relationship Id="rId35" Type="http://schemas.openxmlformats.org/officeDocument/2006/relationships/oleObject" Target="../embeddings/oleObject217.bin"/><Relationship Id="rId43" Type="http://schemas.openxmlformats.org/officeDocument/2006/relationships/oleObject" Target="../embeddings/oleObject22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28.bin"/><Relationship Id="rId18" Type="http://schemas.openxmlformats.org/officeDocument/2006/relationships/image" Target="../media/image137.wmf"/><Relationship Id="rId26" Type="http://schemas.openxmlformats.org/officeDocument/2006/relationships/image" Target="../media/image149.wmf"/><Relationship Id="rId39" Type="http://schemas.openxmlformats.org/officeDocument/2006/relationships/oleObject" Target="../embeddings/oleObject241.bin"/><Relationship Id="rId3" Type="http://schemas.openxmlformats.org/officeDocument/2006/relationships/oleObject" Target="../embeddings/oleObject223.bin"/><Relationship Id="rId21" Type="http://schemas.openxmlformats.org/officeDocument/2006/relationships/oleObject" Target="../embeddings/oleObject232.bin"/><Relationship Id="rId34" Type="http://schemas.openxmlformats.org/officeDocument/2006/relationships/image" Target="../media/image151.wmf"/><Relationship Id="rId42" Type="http://schemas.openxmlformats.org/officeDocument/2006/relationships/image" Target="../media/image154.wmf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230.bin"/><Relationship Id="rId25" Type="http://schemas.openxmlformats.org/officeDocument/2006/relationships/oleObject" Target="../embeddings/oleObject234.bin"/><Relationship Id="rId33" Type="http://schemas.openxmlformats.org/officeDocument/2006/relationships/oleObject" Target="../embeddings/oleObject238.bin"/><Relationship Id="rId38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236.bin"/><Relationship Id="rId41" Type="http://schemas.openxmlformats.org/officeDocument/2006/relationships/oleObject" Target="../embeddings/oleObject243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227.bin"/><Relationship Id="rId24" Type="http://schemas.openxmlformats.org/officeDocument/2006/relationships/image" Target="../media/image138.wmf"/><Relationship Id="rId32" Type="http://schemas.openxmlformats.org/officeDocument/2006/relationships/image" Target="../media/image150.wmf"/><Relationship Id="rId37" Type="http://schemas.openxmlformats.org/officeDocument/2006/relationships/oleObject" Target="../embeddings/oleObject240.bin"/><Relationship Id="rId40" Type="http://schemas.openxmlformats.org/officeDocument/2006/relationships/oleObject" Target="../embeddings/oleObject242.bin"/><Relationship Id="rId5" Type="http://schemas.openxmlformats.org/officeDocument/2006/relationships/oleObject" Target="../embeddings/oleObject224.bin"/><Relationship Id="rId15" Type="http://schemas.openxmlformats.org/officeDocument/2006/relationships/oleObject" Target="../embeddings/oleObject229.bin"/><Relationship Id="rId23" Type="http://schemas.openxmlformats.org/officeDocument/2006/relationships/oleObject" Target="../embeddings/oleObject233.bin"/><Relationship Id="rId28" Type="http://schemas.openxmlformats.org/officeDocument/2006/relationships/image" Target="../media/image146.wmf"/><Relationship Id="rId36" Type="http://schemas.openxmlformats.org/officeDocument/2006/relationships/image" Target="../media/image152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231.bin"/><Relationship Id="rId31" Type="http://schemas.openxmlformats.org/officeDocument/2006/relationships/oleObject" Target="../embeddings/oleObject237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226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235.bin"/><Relationship Id="rId30" Type="http://schemas.openxmlformats.org/officeDocument/2006/relationships/image" Target="../media/image147.wmf"/><Relationship Id="rId35" Type="http://schemas.openxmlformats.org/officeDocument/2006/relationships/oleObject" Target="../embeddings/oleObject23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251.bin"/><Relationship Id="rId26" Type="http://schemas.openxmlformats.org/officeDocument/2006/relationships/oleObject" Target="../embeddings/oleObject255.bin"/><Relationship Id="rId39" Type="http://schemas.openxmlformats.org/officeDocument/2006/relationships/image" Target="../media/image157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32.wmf"/><Relationship Id="rId34" Type="http://schemas.openxmlformats.org/officeDocument/2006/relationships/oleObject" Target="../embeddings/oleObject259.bin"/><Relationship Id="rId42" Type="http://schemas.openxmlformats.org/officeDocument/2006/relationships/oleObject" Target="../embeddings/oleObject263.bin"/><Relationship Id="rId47" Type="http://schemas.openxmlformats.org/officeDocument/2006/relationships/image" Target="../media/image161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33" Type="http://schemas.openxmlformats.org/officeDocument/2006/relationships/image" Target="../media/image156.wmf"/><Relationship Id="rId38" Type="http://schemas.openxmlformats.org/officeDocument/2006/relationships/oleObject" Target="../embeddings/oleObject261.bin"/><Relationship Id="rId46" Type="http://schemas.openxmlformats.org/officeDocument/2006/relationships/oleObject" Target="../embeddings/oleObject2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0.bin"/><Relationship Id="rId20" Type="http://schemas.openxmlformats.org/officeDocument/2006/relationships/oleObject" Target="../embeddings/oleObject252.bin"/><Relationship Id="rId29" Type="http://schemas.openxmlformats.org/officeDocument/2006/relationships/image" Target="../media/image146.wmf"/><Relationship Id="rId41" Type="http://schemas.openxmlformats.org/officeDocument/2006/relationships/image" Target="../media/image158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254.bin"/><Relationship Id="rId32" Type="http://schemas.openxmlformats.org/officeDocument/2006/relationships/oleObject" Target="../embeddings/oleObject258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262.bin"/><Relationship Id="rId45" Type="http://schemas.openxmlformats.org/officeDocument/2006/relationships/image" Target="../media/image160.wmf"/><Relationship Id="rId5" Type="http://schemas.openxmlformats.org/officeDocument/2006/relationships/image" Target="../media/image128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28" Type="http://schemas.openxmlformats.org/officeDocument/2006/relationships/oleObject" Target="../embeddings/oleObject256.bin"/><Relationship Id="rId36" Type="http://schemas.openxmlformats.org/officeDocument/2006/relationships/oleObject" Target="../embeddings/oleObject260.bin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137.wmf"/><Relationship Id="rId31" Type="http://schemas.openxmlformats.org/officeDocument/2006/relationships/image" Target="../media/image147.wmf"/><Relationship Id="rId44" Type="http://schemas.openxmlformats.org/officeDocument/2006/relationships/oleObject" Target="../embeddings/oleObject264.bin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249.bin"/><Relationship Id="rId22" Type="http://schemas.openxmlformats.org/officeDocument/2006/relationships/oleObject" Target="../embeddings/oleObject253.bin"/><Relationship Id="rId27" Type="http://schemas.openxmlformats.org/officeDocument/2006/relationships/image" Target="../media/image155.wmf"/><Relationship Id="rId30" Type="http://schemas.openxmlformats.org/officeDocument/2006/relationships/oleObject" Target="../embeddings/oleObject257.bin"/><Relationship Id="rId35" Type="http://schemas.openxmlformats.org/officeDocument/2006/relationships/image" Target="../media/image142.wmf"/><Relationship Id="rId43" Type="http://schemas.openxmlformats.org/officeDocument/2006/relationships/image" Target="../media/image15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271.bin"/><Relationship Id="rId18" Type="http://schemas.openxmlformats.org/officeDocument/2006/relationships/image" Target="../media/image137.wmf"/><Relationship Id="rId26" Type="http://schemas.openxmlformats.org/officeDocument/2006/relationships/image" Target="../media/image162.wmf"/><Relationship Id="rId39" Type="http://schemas.openxmlformats.org/officeDocument/2006/relationships/oleObject" Target="../embeddings/oleObject284.bin"/><Relationship Id="rId3" Type="http://schemas.openxmlformats.org/officeDocument/2006/relationships/oleObject" Target="../embeddings/oleObject266.bin"/><Relationship Id="rId21" Type="http://schemas.openxmlformats.org/officeDocument/2006/relationships/oleObject" Target="../embeddings/oleObject275.bin"/><Relationship Id="rId34" Type="http://schemas.openxmlformats.org/officeDocument/2006/relationships/image" Target="../media/image151.wmf"/><Relationship Id="rId42" Type="http://schemas.openxmlformats.org/officeDocument/2006/relationships/image" Target="../media/image154.wmf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273.bin"/><Relationship Id="rId25" Type="http://schemas.openxmlformats.org/officeDocument/2006/relationships/oleObject" Target="../embeddings/oleObject277.bin"/><Relationship Id="rId33" Type="http://schemas.openxmlformats.org/officeDocument/2006/relationships/oleObject" Target="../embeddings/oleObject281.bin"/><Relationship Id="rId38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279.bin"/><Relationship Id="rId41" Type="http://schemas.openxmlformats.org/officeDocument/2006/relationships/oleObject" Target="../embeddings/oleObject286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270.bin"/><Relationship Id="rId24" Type="http://schemas.openxmlformats.org/officeDocument/2006/relationships/image" Target="../media/image138.wmf"/><Relationship Id="rId32" Type="http://schemas.openxmlformats.org/officeDocument/2006/relationships/image" Target="../media/image163.wmf"/><Relationship Id="rId37" Type="http://schemas.openxmlformats.org/officeDocument/2006/relationships/oleObject" Target="../embeddings/oleObject283.bin"/><Relationship Id="rId40" Type="http://schemas.openxmlformats.org/officeDocument/2006/relationships/oleObject" Target="../embeddings/oleObject285.bin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2.bin"/><Relationship Id="rId23" Type="http://schemas.openxmlformats.org/officeDocument/2006/relationships/oleObject" Target="../embeddings/oleObject276.bin"/><Relationship Id="rId28" Type="http://schemas.openxmlformats.org/officeDocument/2006/relationships/image" Target="../media/image146.wmf"/><Relationship Id="rId36" Type="http://schemas.openxmlformats.org/officeDocument/2006/relationships/image" Target="../media/image152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274.bin"/><Relationship Id="rId31" Type="http://schemas.openxmlformats.org/officeDocument/2006/relationships/oleObject" Target="../embeddings/oleObject280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269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278.bin"/><Relationship Id="rId30" Type="http://schemas.openxmlformats.org/officeDocument/2006/relationships/image" Target="../media/image147.wmf"/><Relationship Id="rId35" Type="http://schemas.openxmlformats.org/officeDocument/2006/relationships/oleObject" Target="../embeddings/oleObject28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294.bin"/><Relationship Id="rId26" Type="http://schemas.openxmlformats.org/officeDocument/2006/relationships/oleObject" Target="../embeddings/oleObject298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31.wmf"/><Relationship Id="rId34" Type="http://schemas.openxmlformats.org/officeDocument/2006/relationships/oleObject" Target="../embeddings/oleObject302.bin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91.bin"/><Relationship Id="rId17" Type="http://schemas.openxmlformats.org/officeDocument/2006/relationships/image" Target="../media/image169.wmf"/><Relationship Id="rId25" Type="http://schemas.openxmlformats.org/officeDocument/2006/relationships/image" Target="../media/image172.wmf"/><Relationship Id="rId33" Type="http://schemas.openxmlformats.org/officeDocument/2006/relationships/image" Target="../media/image155.wmf"/><Relationship Id="rId38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3.bin"/><Relationship Id="rId20" Type="http://schemas.openxmlformats.org/officeDocument/2006/relationships/oleObject" Target="../embeddings/oleObject295.bin"/><Relationship Id="rId29" Type="http://schemas.openxmlformats.org/officeDocument/2006/relationships/image" Target="../media/image173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128.wmf"/><Relationship Id="rId24" Type="http://schemas.openxmlformats.org/officeDocument/2006/relationships/oleObject" Target="../embeddings/oleObject297.bin"/><Relationship Id="rId32" Type="http://schemas.openxmlformats.org/officeDocument/2006/relationships/oleObject" Target="../embeddings/oleObject301.bin"/><Relationship Id="rId37" Type="http://schemas.openxmlformats.org/officeDocument/2006/relationships/oleObject" Target="../embeddings/oleObject304.bin"/><Relationship Id="rId5" Type="http://schemas.openxmlformats.org/officeDocument/2006/relationships/image" Target="../media/image165.wmf"/><Relationship Id="rId15" Type="http://schemas.openxmlformats.org/officeDocument/2006/relationships/image" Target="../media/image130.wmf"/><Relationship Id="rId23" Type="http://schemas.openxmlformats.org/officeDocument/2006/relationships/image" Target="../media/image171.wmf"/><Relationship Id="rId28" Type="http://schemas.openxmlformats.org/officeDocument/2006/relationships/oleObject" Target="../embeddings/oleObject299.bin"/><Relationship Id="rId36" Type="http://schemas.openxmlformats.org/officeDocument/2006/relationships/image" Target="../media/image175.wmf"/><Relationship Id="rId10" Type="http://schemas.openxmlformats.org/officeDocument/2006/relationships/oleObject" Target="../embeddings/oleObject290.bin"/><Relationship Id="rId19" Type="http://schemas.openxmlformats.org/officeDocument/2006/relationships/image" Target="../media/image170.wmf"/><Relationship Id="rId31" Type="http://schemas.openxmlformats.org/officeDocument/2006/relationships/image" Target="../media/image174.wmf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92.bin"/><Relationship Id="rId22" Type="http://schemas.openxmlformats.org/officeDocument/2006/relationships/oleObject" Target="../embeddings/oleObject296.bin"/><Relationship Id="rId27" Type="http://schemas.openxmlformats.org/officeDocument/2006/relationships/image" Target="../media/image132.wmf"/><Relationship Id="rId30" Type="http://schemas.openxmlformats.org/officeDocument/2006/relationships/oleObject" Target="../embeddings/oleObject300.bin"/><Relationship Id="rId35" Type="http://schemas.openxmlformats.org/officeDocument/2006/relationships/oleObject" Target="../embeddings/oleObject30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306.bin"/><Relationship Id="rId4" Type="http://schemas.openxmlformats.org/officeDocument/2006/relationships/image" Target="../media/image1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172.wmf"/><Relationship Id="rId26" Type="http://schemas.openxmlformats.org/officeDocument/2006/relationships/image" Target="../media/image155.wmf"/><Relationship Id="rId3" Type="http://schemas.openxmlformats.org/officeDocument/2006/relationships/oleObject" Target="../embeddings/oleObject308.bin"/><Relationship Id="rId21" Type="http://schemas.openxmlformats.org/officeDocument/2006/relationships/oleObject" Target="../embeddings/oleObject317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315.bin"/><Relationship Id="rId25" Type="http://schemas.openxmlformats.org/officeDocument/2006/relationships/oleObject" Target="../embeddings/oleObject3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312.bin"/><Relationship Id="rId24" Type="http://schemas.openxmlformats.org/officeDocument/2006/relationships/image" Target="../media/image174.wmf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23" Type="http://schemas.openxmlformats.org/officeDocument/2006/relationships/oleObject" Target="../embeddings/oleObject318.bin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316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131.wmf"/><Relationship Id="rId22" Type="http://schemas.openxmlformats.org/officeDocument/2006/relationships/image" Target="../media/image17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21.bin"/><Relationship Id="rId10" Type="http://schemas.openxmlformats.org/officeDocument/2006/relationships/image" Target="../media/image177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323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hyperlink" Target="http://web.mit.edu/6.302/www/p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Lecture </a:t>
            </a:r>
            <a:r>
              <a:rPr lang="en-US" altLang="zh-TW" dirty="0" smtClean="0"/>
              <a:t>24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Bode Plot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</a:t>
            </a:r>
            <a:r>
              <a:rPr lang="en-US" altLang="zh-TW" sz="4400" dirty="0" smtClean="0"/>
              <a:t>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99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</a:t>
            </a:r>
            <a:r>
              <a:rPr lang="en-US" altLang="zh-TW" dirty="0" smtClean="0"/>
              <a:t>Real Pole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516162" y="1446324"/>
          <a:ext cx="81153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方程式" r:id="rId3" imgW="3543120" imgH="507960" progId="Equation.3">
                  <p:embed/>
                </p:oleObj>
              </mc:Choice>
              <mc:Fallback>
                <p:oleObj name="方程式" r:id="rId3" imgW="354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62" y="1446324"/>
                        <a:ext cx="81153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6163" y="2028936"/>
            <a:ext cx="2341338" cy="56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93" y="3322494"/>
            <a:ext cx="2790825" cy="2790825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3859419" y="2595426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48554"/>
              </p:ext>
            </p:extLst>
          </p:nvPr>
        </p:nvGraphicFramePr>
        <p:xfrm>
          <a:off x="4349750" y="3013075"/>
          <a:ext cx="36052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方程式" r:id="rId6" imgW="1574640" imgH="507960" progId="Equation.3">
                  <p:embed/>
                </p:oleObj>
              </mc:Choice>
              <mc:Fallback>
                <p:oleObj name="方程式" r:id="rId6" imgW="157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013075"/>
                        <a:ext cx="36052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4267958" y="4970181"/>
            <a:ext cx="39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Decrease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267959" y="4121406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267958" y="4545131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026"/>
              </p:ext>
            </p:extLst>
          </p:nvPr>
        </p:nvGraphicFramePr>
        <p:xfrm>
          <a:off x="5979161" y="4165019"/>
          <a:ext cx="2906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方程式" r:id="rId8" imgW="1269720" imgH="203040" progId="Equation.3">
                  <p:embed/>
                </p:oleObj>
              </mc:Choice>
              <mc:Fallback>
                <p:oleObj name="方程式" r:id="rId8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161" y="4165019"/>
                        <a:ext cx="2906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35553"/>
              </p:ext>
            </p:extLst>
          </p:nvPr>
        </p:nvGraphicFramePr>
        <p:xfrm>
          <a:off x="5979161" y="4545131"/>
          <a:ext cx="2906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方程式" r:id="rId10" imgW="1269720" imgH="203040" progId="Equation.3">
                  <p:embed/>
                </p:oleObj>
              </mc:Choice>
              <mc:Fallback>
                <p:oleObj name="方程式" r:id="rId10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161" y="4545131"/>
                        <a:ext cx="2906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字方塊 40"/>
          <p:cNvSpPr txBox="1"/>
          <p:nvPr/>
        </p:nvSpPr>
        <p:spPr>
          <a:xfrm>
            <a:off x="3859419" y="5436906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5705"/>
              </p:ext>
            </p:extLst>
          </p:nvPr>
        </p:nvGraphicFramePr>
        <p:xfrm>
          <a:off x="4400550" y="5905500"/>
          <a:ext cx="4157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方程式" r:id="rId12" imgW="1815840" imgH="253800" progId="Equation.3">
                  <p:embed/>
                </p:oleObj>
              </mc:Choice>
              <mc:Fallback>
                <p:oleObj name="方程式" r:id="rId12" imgW="1815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905500"/>
                        <a:ext cx="41576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字方塊 42"/>
          <p:cNvSpPr txBox="1"/>
          <p:nvPr/>
        </p:nvSpPr>
        <p:spPr>
          <a:xfrm>
            <a:off x="7361874" y="63299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9379" y="6082159"/>
            <a:ext cx="2862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Asymptotic Bode Plot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767212" y="3134496"/>
            <a:ext cx="76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62832" y="28762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604378" y="3532988"/>
            <a:ext cx="199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Decrease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 rot="16200000">
            <a:off x="-411922" y="4283660"/>
            <a:ext cx="17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Magnitude</a:t>
            </a:r>
            <a:endParaRPr lang="zh-TW" altLang="en-US" sz="2400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1538514" y="3596161"/>
            <a:ext cx="420915" cy="5252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1099073" y="3290567"/>
            <a:ext cx="161071" cy="758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endCxn id="48" idx="1"/>
          </p:cNvCxnSpPr>
          <p:nvPr/>
        </p:nvCxnSpPr>
        <p:spPr>
          <a:xfrm flipV="1">
            <a:off x="1997812" y="4133153"/>
            <a:ext cx="606566" cy="326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Real Pole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116113" y="1851883"/>
            <a:ext cx="5525027" cy="4593998"/>
            <a:chOff x="623294" y="1668491"/>
            <a:chExt cx="6786092" cy="557222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294" y="1668491"/>
              <a:ext cx="6786092" cy="557222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885771" y="4733527"/>
              <a:ext cx="3105167" cy="10079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Cut-off Frequency</a:t>
              </a:r>
            </a:p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(-3dB)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30418"/>
              </p:ext>
            </p:extLst>
          </p:nvPr>
        </p:nvGraphicFramePr>
        <p:xfrm>
          <a:off x="5791804" y="3492676"/>
          <a:ext cx="3282827" cy="26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方程式" r:id="rId4" imgW="1587240" imgH="1257120" progId="Equation.3">
                  <p:embed/>
                </p:oleObj>
              </mc:Choice>
              <mc:Fallback>
                <p:oleObj name="方程式" r:id="rId4" imgW="15872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804" y="3492676"/>
                        <a:ext cx="3282827" cy="26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641140" y="3001983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41140" y="1870036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62222"/>
              </p:ext>
            </p:extLst>
          </p:nvPr>
        </p:nvGraphicFramePr>
        <p:xfrm>
          <a:off x="6082856" y="2409739"/>
          <a:ext cx="1628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方程式" r:id="rId6" imgW="711000" imgH="253800" progId="Equation.3">
                  <p:embed/>
                </p:oleObj>
              </mc:Choice>
              <mc:Fallback>
                <p:oleObj name="方程式" r:id="rId6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856" y="2409739"/>
                        <a:ext cx="1628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7024539" y="6096001"/>
            <a:ext cx="158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3dB lower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</a:t>
            </a:r>
            <a:r>
              <a:rPr lang="en-US" altLang="zh-TW" dirty="0" smtClean="0"/>
              <a:t>Real Zero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516162" y="1446324"/>
          <a:ext cx="81153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" name="方程式" r:id="rId3" imgW="3543120" imgH="507960" progId="Equation.3">
                  <p:embed/>
                </p:oleObj>
              </mc:Choice>
              <mc:Fallback>
                <p:oleObj name="方程式" r:id="rId3" imgW="354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62" y="1446324"/>
                        <a:ext cx="81153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709223" y="1431131"/>
            <a:ext cx="2269938" cy="56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40045" y="2878124"/>
            <a:ext cx="236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Suppose 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 is a real number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97484"/>
              </p:ext>
            </p:extLst>
          </p:nvPr>
        </p:nvGraphicFramePr>
        <p:xfrm>
          <a:off x="1913374" y="5273484"/>
          <a:ext cx="555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" name="方程式" r:id="rId5" imgW="266400" imgH="215640" progId="Equation.3">
                  <p:embed/>
                </p:oleObj>
              </mc:Choice>
              <mc:Fallback>
                <p:oleObj name="方程式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374" y="5273484"/>
                        <a:ext cx="5556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 flipH="1">
            <a:off x="1633088" y="5217121"/>
            <a:ext cx="1169828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874263" y="5059159"/>
            <a:ext cx="26618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64849" y="3738477"/>
            <a:ext cx="0" cy="2414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936696"/>
              </p:ext>
            </p:extLst>
          </p:nvPr>
        </p:nvGraphicFramePr>
        <p:xfrm>
          <a:off x="1820989" y="3752230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89" y="3752230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3160282" y="470834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方程式" r:id="rId9" imgW="152280" imgH="139680" progId="Equation.3">
                  <p:embed/>
                </p:oleObj>
              </mc:Choice>
              <mc:Fallback>
                <p:oleObj name="方程式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282" y="470834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3859419" y="2595426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94162"/>
              </p:ext>
            </p:extLst>
          </p:nvPr>
        </p:nvGraphicFramePr>
        <p:xfrm>
          <a:off x="4537075" y="3013075"/>
          <a:ext cx="3228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方程式" r:id="rId11" imgW="1409400" imgH="507960" progId="Equation.3">
                  <p:embed/>
                </p:oleObj>
              </mc:Choice>
              <mc:Fallback>
                <p:oleObj name="方程式" r:id="rId11" imgW="1409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3013075"/>
                        <a:ext cx="322897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267958" y="4970181"/>
            <a:ext cx="39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67959" y="4121406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67958" y="4545131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38227"/>
              </p:ext>
            </p:extLst>
          </p:nvPr>
        </p:nvGraphicFramePr>
        <p:xfrm>
          <a:off x="6065838" y="4165600"/>
          <a:ext cx="2732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方程式" r:id="rId13" imgW="1193760" imgH="203040" progId="Equation.3">
                  <p:embed/>
                </p:oleObj>
              </mc:Choice>
              <mc:Fallback>
                <p:oleObj name="方程式" r:id="rId13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4165600"/>
                        <a:ext cx="27320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59532"/>
              </p:ext>
            </p:extLst>
          </p:nvPr>
        </p:nvGraphicFramePr>
        <p:xfrm>
          <a:off x="6065837" y="4589325"/>
          <a:ext cx="2732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方程式" r:id="rId15" imgW="1193760" imgH="203040" progId="Equation.3">
                  <p:embed/>
                </p:oleObj>
              </mc:Choice>
              <mc:Fallback>
                <p:oleObj name="方程式" r:id="rId15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7" y="4589325"/>
                        <a:ext cx="27320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3934041" y="5392767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7217"/>
              </p:ext>
            </p:extLst>
          </p:nvPr>
        </p:nvGraphicFramePr>
        <p:xfrm>
          <a:off x="4673600" y="5846763"/>
          <a:ext cx="3606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方程式" r:id="rId17" imgW="1574640" imgH="253800" progId="Equation.3">
                  <p:embed/>
                </p:oleObj>
              </mc:Choice>
              <mc:Fallback>
                <p:oleObj name="方程式" r:id="rId17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846763"/>
                        <a:ext cx="36068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7361874" y="63299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2747030" y="4957559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10173"/>
              </p:ext>
            </p:extLst>
          </p:nvPr>
        </p:nvGraphicFramePr>
        <p:xfrm>
          <a:off x="2667000" y="4503738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方程式" r:id="rId19" imgW="152280" imgH="215640" progId="Equation.3">
                  <p:embed/>
                </p:oleObj>
              </mc:Choice>
              <mc:Fallback>
                <p:oleObj name="方程式" r:id="rId1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03738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7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6" grpId="0"/>
      <p:bldP spid="27" grpId="0"/>
      <p:bldP spid="28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</a:t>
            </a:r>
            <a:r>
              <a:rPr lang="en-US" altLang="zh-TW" dirty="0" smtClean="0"/>
              <a:t>Real Zero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516162" y="1446324"/>
          <a:ext cx="81153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方程式" r:id="rId3" imgW="3543120" imgH="507960" progId="Equation.3">
                  <p:embed/>
                </p:oleObj>
              </mc:Choice>
              <mc:Fallback>
                <p:oleObj name="方程式" r:id="rId3" imgW="354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62" y="1446324"/>
                        <a:ext cx="81153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709223" y="1431131"/>
            <a:ext cx="2269938" cy="56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859419" y="2595426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4537075" y="3013075"/>
          <a:ext cx="32289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方程式" r:id="rId5" imgW="1409400" imgH="507960" progId="Equation.3">
                  <p:embed/>
                </p:oleObj>
              </mc:Choice>
              <mc:Fallback>
                <p:oleObj name="方程式" r:id="rId5" imgW="1409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3013075"/>
                        <a:ext cx="322897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267958" y="4970181"/>
            <a:ext cx="39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67959" y="4121406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67958" y="4545131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6065838" y="4165600"/>
          <a:ext cx="2732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方程式" r:id="rId7" imgW="1193760" imgH="203040" progId="Equation.3">
                  <p:embed/>
                </p:oleObj>
              </mc:Choice>
              <mc:Fallback>
                <p:oleObj name="方程式" r:id="rId7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4165600"/>
                        <a:ext cx="27320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/>
          </p:nvPr>
        </p:nvGraphicFramePr>
        <p:xfrm>
          <a:off x="6065837" y="4589325"/>
          <a:ext cx="2732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方程式" r:id="rId9" imgW="1193760" imgH="203040" progId="Equation.3">
                  <p:embed/>
                </p:oleObj>
              </mc:Choice>
              <mc:Fallback>
                <p:oleObj name="方程式" r:id="rId9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7" y="4589325"/>
                        <a:ext cx="27320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3934041" y="5392767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/>
          </p:nvPr>
        </p:nvGraphicFramePr>
        <p:xfrm>
          <a:off x="4673600" y="5846763"/>
          <a:ext cx="3606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方程式" r:id="rId11" imgW="1574640" imgH="253800" progId="Equation.3">
                  <p:embed/>
                </p:oleObj>
              </mc:Choice>
              <mc:Fallback>
                <p:oleObj name="方程式" r:id="rId11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846763"/>
                        <a:ext cx="36068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7361874" y="63299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773" y="3013075"/>
            <a:ext cx="2647950" cy="261937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241439" y="2929504"/>
            <a:ext cx="1822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Asymptotic Bode Plot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029007" y="5819878"/>
            <a:ext cx="76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30637" y="582788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776730" y="3896090"/>
            <a:ext cx="134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 rot="16200000">
            <a:off x="-298338" y="3857983"/>
            <a:ext cx="17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Magnitude</a:t>
            </a:r>
            <a:endParaRPr lang="zh-TW" altLang="en-US" sz="2400" dirty="0"/>
          </a:p>
        </p:txBody>
      </p:sp>
      <p:cxnSp>
        <p:nvCxnSpPr>
          <p:cNvPr id="41" name="直線單箭頭接點 40"/>
          <p:cNvCxnSpPr/>
          <p:nvPr/>
        </p:nvCxnSpPr>
        <p:spPr>
          <a:xfrm>
            <a:off x="1516538" y="4912017"/>
            <a:ext cx="752753" cy="9238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endCxn id="38" idx="0"/>
          </p:cNvCxnSpPr>
          <p:nvPr/>
        </p:nvCxnSpPr>
        <p:spPr>
          <a:xfrm flipH="1">
            <a:off x="992637" y="4950280"/>
            <a:ext cx="306181" cy="877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2182766" y="4240492"/>
            <a:ext cx="599071" cy="292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Real Zero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Problem: What if |z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| is 0?</a:t>
            </a:r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4779432" y="2428465"/>
            <a:ext cx="3064584" cy="3188584"/>
            <a:chOff x="5110325" y="1690689"/>
            <a:chExt cx="3063569" cy="318858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944" y="1690689"/>
              <a:ext cx="2647950" cy="2619375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6849919" y="4417608"/>
              <a:ext cx="764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|z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 rot="16200000">
              <a:off x="4447833" y="2535597"/>
              <a:ext cx="1786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Magnitude</a:t>
              </a:r>
              <a:endParaRPr lang="zh-TW" altLang="en-US" sz="2400" dirty="0"/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6262709" y="3589631"/>
              <a:ext cx="752753" cy="92387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1165213" y="2877946"/>
            <a:ext cx="2661897" cy="2923754"/>
            <a:chOff x="6851405" y="-183534"/>
            <a:chExt cx="2661897" cy="292375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6851405" y="1320669"/>
              <a:ext cx="26618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8182353" y="-183534"/>
              <a:ext cx="0" cy="29237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81842"/>
                </p:ext>
              </p:extLst>
            </p:nvPr>
          </p:nvGraphicFramePr>
          <p:xfrm>
            <a:off x="8338494" y="7245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7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94" y="7245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146703"/>
                </p:ext>
              </p:extLst>
            </p:nvPr>
          </p:nvGraphicFramePr>
          <p:xfrm>
            <a:off x="9070141" y="140072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8" name="方程式" r:id="rId7" imgW="152280" imgH="139680" progId="Equation.3">
                    <p:embed/>
                  </p:oleObj>
                </mc:Choice>
                <mc:Fallback>
                  <p:oleObj name="方程式" r:id="rId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0141" y="140072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橢圓 19"/>
            <p:cNvSpPr/>
            <p:nvPr/>
          </p:nvSpPr>
          <p:spPr>
            <a:xfrm>
              <a:off x="8080753" y="1194096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098082"/>
                </p:ext>
              </p:extLst>
            </p:nvPr>
          </p:nvGraphicFramePr>
          <p:xfrm>
            <a:off x="8286111" y="827493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9" name="方程式" r:id="rId9" imgW="152280" imgH="215640" progId="Equation.3">
                    <p:embed/>
                  </p:oleObj>
                </mc:Choice>
                <mc:Fallback>
                  <p:oleObj name="方程式" r:id="rId9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6111" y="827493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/>
          <p:nvPr/>
        </p:nvSpPr>
        <p:spPr>
          <a:xfrm>
            <a:off x="5620048" y="2376776"/>
            <a:ext cx="1822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Asymptotic Bode Plot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737730" y="5637247"/>
            <a:ext cx="356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n-US" altLang="zh-TW" sz="2400" dirty="0">
                <a:solidFill>
                  <a:srgbClr val="0000FF"/>
                </a:solidFill>
              </a:rPr>
              <a:t>|z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|=0, we cannot find the point on the Bode plot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Real Zero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Problem: What if |z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| is 0?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72746" y="2570822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|=0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16002"/>
              </p:ext>
            </p:extLst>
          </p:nvPr>
        </p:nvGraphicFramePr>
        <p:xfrm>
          <a:off x="1123024" y="3167423"/>
          <a:ext cx="203676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方程式" r:id="rId4" imgW="888840" imgH="723600" progId="Equation.3">
                  <p:embed/>
                </p:oleObj>
              </mc:Choice>
              <mc:Fallback>
                <p:oleObj name="方程式" r:id="rId4" imgW="88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024" y="3167423"/>
                        <a:ext cx="2036762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3608703" y="4165567"/>
            <a:ext cx="462733" cy="31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503140" y="2429920"/>
            <a:ext cx="4381266" cy="3747043"/>
            <a:chOff x="4060351" y="2250950"/>
            <a:chExt cx="4381266" cy="374704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7767" y="2250950"/>
              <a:ext cx="4133850" cy="3181350"/>
            </a:xfrm>
            <a:prstGeom prst="rect">
              <a:avLst/>
            </a:prstGeom>
          </p:spPr>
        </p:pic>
        <p:graphicFrame>
          <p:nvGraphicFramePr>
            <p:cNvPr id="3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026346"/>
                </p:ext>
              </p:extLst>
            </p:nvPr>
          </p:nvGraphicFramePr>
          <p:xfrm>
            <a:off x="6441805" y="5207418"/>
            <a:ext cx="177800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6" name="方程式" r:id="rId7" imgW="88560" imgH="164880" progId="Equation.3">
                    <p:embed/>
                  </p:oleObj>
                </mc:Choice>
                <mc:Fallback>
                  <p:oleObj name="方程式" r:id="rId7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1805" y="5207418"/>
                          <a:ext cx="177800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矩形 33"/>
            <p:cNvSpPr/>
            <p:nvPr/>
          </p:nvSpPr>
          <p:spPr>
            <a:xfrm rot="16200000">
              <a:off x="3223423" y="3513870"/>
              <a:ext cx="2135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/>
                <a:t>Magnitude (dB)</a:t>
              </a:r>
              <a:endParaRPr lang="zh-TW" altLang="en-US" sz="2400" dirty="0"/>
            </a:p>
          </p:txBody>
        </p:sp>
        <p:graphicFrame>
          <p:nvGraphicFramePr>
            <p:cNvPr id="3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233911"/>
                </p:ext>
              </p:extLst>
            </p:nvPr>
          </p:nvGraphicFramePr>
          <p:xfrm>
            <a:off x="5908226" y="5564606"/>
            <a:ext cx="127000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7" name="方程式" r:id="rId9" imgW="634680" imgH="215640" progId="Equation.3">
                    <p:embed/>
                  </p:oleObj>
                </mc:Choice>
                <mc:Fallback>
                  <p:oleObj name="方程式" r:id="rId9" imgW="634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8226" y="5564606"/>
                          <a:ext cx="1270000" cy="433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08715"/>
                </p:ext>
              </p:extLst>
            </p:nvPr>
          </p:nvGraphicFramePr>
          <p:xfrm>
            <a:off x="8018817" y="5194717"/>
            <a:ext cx="3556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8" name="方程式" r:id="rId11" imgW="177480" imgH="177480" progId="Equation.3">
                    <p:embed/>
                  </p:oleObj>
                </mc:Choice>
                <mc:Fallback>
                  <p:oleObj name="方程式" r:id="rId11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8817" y="5194717"/>
                          <a:ext cx="35560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202017"/>
                </p:ext>
              </p:extLst>
            </p:nvPr>
          </p:nvGraphicFramePr>
          <p:xfrm>
            <a:off x="4680826" y="5207418"/>
            <a:ext cx="4572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9" name="方程式" r:id="rId13" imgW="228600" imgH="177480" progId="Equation.3">
                    <p:embed/>
                  </p:oleObj>
                </mc:Choice>
                <mc:Fallback>
                  <p:oleObj name="方程式" r:id="rId13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826" y="5207418"/>
                          <a:ext cx="45720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文字方塊 39"/>
          <p:cNvSpPr txBox="1"/>
          <p:nvPr/>
        </p:nvSpPr>
        <p:spPr>
          <a:xfrm>
            <a:off x="328779" y="5423732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28778" y="5861971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20364" y="4992607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0.1Hz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087544" y="5021777"/>
            <a:ext cx="283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Magnitude=-20dB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087544" y="5456456"/>
            <a:ext cx="283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Magnitude=0dB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2087543" y="5861971"/>
            <a:ext cx="283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Magnitude=20dB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25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Simple Examples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07735" y="5354882"/>
            <a:ext cx="23402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1821068" y="4149695"/>
            <a:ext cx="0" cy="2375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6936"/>
              </p:ext>
            </p:extLst>
          </p:nvPr>
        </p:nvGraphicFramePr>
        <p:xfrm>
          <a:off x="1977209" y="413163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4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209" y="413163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89631"/>
              </p:ext>
            </p:extLst>
          </p:nvPr>
        </p:nvGraphicFramePr>
        <p:xfrm>
          <a:off x="2228946" y="545648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5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46" y="545648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橢圓 23"/>
          <p:cNvSpPr/>
          <p:nvPr/>
        </p:nvSpPr>
        <p:spPr>
          <a:xfrm>
            <a:off x="397121" y="5267225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888003"/>
              </p:ext>
            </p:extLst>
          </p:nvPr>
        </p:nvGraphicFramePr>
        <p:xfrm>
          <a:off x="358775" y="5376863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6" name="方程式" r:id="rId8" imgW="152280" imgH="215640" progId="Equation.3">
                  <p:embed/>
                </p:oleObj>
              </mc:Choice>
              <mc:Fallback>
                <p:oleObj name="方程式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376863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群組 39"/>
          <p:cNvGrpSpPr/>
          <p:nvPr/>
        </p:nvGrpSpPr>
        <p:grpSpPr>
          <a:xfrm>
            <a:off x="1091895" y="5267225"/>
            <a:ext cx="203200" cy="203200"/>
            <a:chOff x="2065867" y="3437467"/>
            <a:chExt cx="203200" cy="203200"/>
          </a:xfrm>
        </p:grpSpPr>
        <p:cxnSp>
          <p:nvCxnSpPr>
            <p:cNvPr id="41" name="直線接點 40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344816"/>
              </p:ext>
            </p:extLst>
          </p:nvPr>
        </p:nvGraphicFramePr>
        <p:xfrm>
          <a:off x="1020763" y="5395913"/>
          <a:ext cx="3698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7" name="方程式" r:id="rId10" imgW="177480" imgH="215640" progId="Equation.3">
                  <p:embed/>
                </p:oleObj>
              </mc:Choice>
              <mc:Fallback>
                <p:oleObj name="方程式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395913"/>
                        <a:ext cx="3698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向右箭號 59"/>
          <p:cNvSpPr/>
          <p:nvPr/>
        </p:nvSpPr>
        <p:spPr>
          <a:xfrm>
            <a:off x="6422338" y="5102958"/>
            <a:ext cx="515257" cy="4789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207735" y="1468542"/>
            <a:ext cx="2340298" cy="2393725"/>
            <a:chOff x="6569020" y="72452"/>
            <a:chExt cx="2340298" cy="2393725"/>
          </a:xfrm>
        </p:grpSpPr>
        <p:cxnSp>
          <p:nvCxnSpPr>
            <p:cNvPr id="62" name="直線單箭頭接點 61"/>
            <p:cNvCxnSpPr/>
            <p:nvPr/>
          </p:nvCxnSpPr>
          <p:spPr>
            <a:xfrm>
              <a:off x="6569020" y="1295696"/>
              <a:ext cx="23402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>
            <a:xfrm flipV="1">
              <a:off x="8182353" y="90509"/>
              <a:ext cx="0" cy="237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541780"/>
                </p:ext>
              </p:extLst>
            </p:nvPr>
          </p:nvGraphicFramePr>
          <p:xfrm>
            <a:off x="8338494" y="7245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78" name="方程式" r:id="rId12" imgW="152280" imgH="139680" progId="Equation.3">
                    <p:embed/>
                  </p:oleObj>
                </mc:Choice>
                <mc:Fallback>
                  <p:oleObj name="方程式" r:id="rId12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94" y="7245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480755"/>
                </p:ext>
              </p:extLst>
            </p:nvPr>
          </p:nvGraphicFramePr>
          <p:xfrm>
            <a:off x="8590231" y="139729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79" name="方程式" r:id="rId13" imgW="152280" imgH="139680" progId="Equation.3">
                    <p:embed/>
                  </p:oleObj>
                </mc:Choice>
                <mc:Fallback>
                  <p:oleObj name="方程式" r:id="rId1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0231" y="139729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994544"/>
                </p:ext>
              </p:extLst>
            </p:nvPr>
          </p:nvGraphicFramePr>
          <p:xfrm>
            <a:off x="6694410" y="1317921"/>
            <a:ext cx="36988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0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10" y="1317921"/>
                          <a:ext cx="369888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群組 67"/>
          <p:cNvGrpSpPr/>
          <p:nvPr/>
        </p:nvGrpSpPr>
        <p:grpSpPr>
          <a:xfrm>
            <a:off x="419367" y="2604129"/>
            <a:ext cx="203200" cy="203200"/>
            <a:chOff x="2065867" y="3437467"/>
            <a:chExt cx="203200" cy="203200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群組 70"/>
          <p:cNvGrpSpPr/>
          <p:nvPr/>
        </p:nvGrpSpPr>
        <p:grpSpPr>
          <a:xfrm>
            <a:off x="1091895" y="2604129"/>
            <a:ext cx="203200" cy="203200"/>
            <a:chOff x="2065867" y="3437467"/>
            <a:chExt cx="203200" cy="203200"/>
          </a:xfrm>
        </p:grpSpPr>
        <p:cxnSp>
          <p:nvCxnSpPr>
            <p:cNvPr id="72" name="直線接點 7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57787"/>
              </p:ext>
            </p:extLst>
          </p:nvPr>
        </p:nvGraphicFramePr>
        <p:xfrm>
          <a:off x="1008111" y="2733519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1" name="方程式" r:id="rId16" imgW="190440" imgH="215640" progId="Equation.3">
                  <p:embed/>
                </p:oleObj>
              </mc:Choice>
              <mc:Fallback>
                <p:oleObj name="方程式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111" y="2733519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向右箭號 80"/>
          <p:cNvSpPr/>
          <p:nvPr/>
        </p:nvSpPr>
        <p:spPr>
          <a:xfrm>
            <a:off x="6422333" y="2439862"/>
            <a:ext cx="515257" cy="4789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4245425" y="2401368"/>
            <a:ext cx="44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+</a:t>
            </a:r>
            <a:endParaRPr lang="zh-TW" altLang="en-US" sz="2800" b="1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4266729" y="5033980"/>
            <a:ext cx="44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+</a:t>
            </a:r>
            <a:endParaRPr lang="zh-TW" altLang="en-US" sz="28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2856835" y="2091785"/>
            <a:ext cx="1857591" cy="1497553"/>
            <a:chOff x="4709410" y="2024850"/>
            <a:chExt cx="1857591" cy="1497553"/>
          </a:xfrm>
        </p:grpSpPr>
        <p:cxnSp>
          <p:nvCxnSpPr>
            <p:cNvPr id="77" name="直線單箭頭接點 76"/>
            <p:cNvCxnSpPr/>
            <p:nvPr/>
          </p:nvCxnSpPr>
          <p:spPr>
            <a:xfrm>
              <a:off x="4709410" y="3184369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flipV="1">
              <a:off x="4709410" y="2024850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4716313" y="2336800"/>
              <a:ext cx="76984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5489552" y="2350762"/>
              <a:ext cx="559037" cy="55903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363169"/>
                </p:ext>
              </p:extLst>
            </p:nvPr>
          </p:nvGraphicFramePr>
          <p:xfrm>
            <a:off x="5303800" y="3211253"/>
            <a:ext cx="4191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2" name="方程式" r:id="rId18" imgW="291960" imgH="215640" progId="Equation.3">
                    <p:embed/>
                  </p:oleObj>
                </mc:Choice>
                <mc:Fallback>
                  <p:oleObj name="方程式" r:id="rId18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800" y="3211253"/>
                          <a:ext cx="41910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5" name="直線接點 104"/>
            <p:cNvCxnSpPr/>
            <p:nvPr/>
          </p:nvCxnSpPr>
          <p:spPr>
            <a:xfrm>
              <a:off x="5486161" y="2350762"/>
              <a:ext cx="0" cy="88623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字方塊 111"/>
            <p:cNvSpPr txBox="1"/>
            <p:nvPr/>
          </p:nvSpPr>
          <p:spPr>
            <a:xfrm>
              <a:off x="5522209" y="2096326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17365" y="2097432"/>
            <a:ext cx="1592700" cy="1491906"/>
            <a:chOff x="2855972" y="2030497"/>
            <a:chExt cx="1592700" cy="1491906"/>
          </a:xfrm>
        </p:grpSpPr>
        <p:cxnSp>
          <p:nvCxnSpPr>
            <p:cNvPr id="75" name="直線單箭頭接點 74"/>
            <p:cNvCxnSpPr/>
            <p:nvPr/>
          </p:nvCxnSpPr>
          <p:spPr>
            <a:xfrm>
              <a:off x="2873353" y="3190016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 flipV="1">
              <a:off x="2873353" y="2030497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4676323"/>
                </p:ext>
              </p:extLst>
            </p:nvPr>
          </p:nvGraphicFramePr>
          <p:xfrm>
            <a:off x="3007470" y="3211253"/>
            <a:ext cx="43656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3" name="方程式" r:id="rId20" imgW="304560" imgH="215640" progId="Equation.3">
                    <p:embed/>
                  </p:oleObj>
                </mc:Choice>
                <mc:Fallback>
                  <p:oleObj name="方程式" r:id="rId20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7470" y="3211253"/>
                          <a:ext cx="43656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4" name="直線接點 103"/>
            <p:cNvCxnSpPr/>
            <p:nvPr/>
          </p:nvCxnSpPr>
          <p:spPr>
            <a:xfrm>
              <a:off x="3208500" y="2315265"/>
              <a:ext cx="0" cy="88623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/>
            <p:nvPr/>
          </p:nvCxnSpPr>
          <p:spPr>
            <a:xfrm>
              <a:off x="2855972" y="2332720"/>
              <a:ext cx="31978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/>
            <p:nvPr/>
          </p:nvCxnSpPr>
          <p:spPr>
            <a:xfrm>
              <a:off x="3191119" y="2318205"/>
              <a:ext cx="1159825" cy="11598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字方塊 126"/>
            <p:cNvSpPr txBox="1"/>
            <p:nvPr/>
          </p:nvSpPr>
          <p:spPr>
            <a:xfrm>
              <a:off x="3403880" y="2364880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097010" y="2028887"/>
            <a:ext cx="1943928" cy="2120808"/>
            <a:chOff x="7097010" y="2028887"/>
            <a:chExt cx="1943928" cy="2120808"/>
          </a:xfrm>
        </p:grpSpPr>
        <p:cxnSp>
          <p:nvCxnSpPr>
            <p:cNvPr id="79" name="直線單箭頭接點 78"/>
            <p:cNvCxnSpPr/>
            <p:nvPr/>
          </p:nvCxnSpPr>
          <p:spPr>
            <a:xfrm>
              <a:off x="7097010" y="3188406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7097010" y="2028887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7975834" y="2881323"/>
              <a:ext cx="409043" cy="85776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5524403"/>
                </p:ext>
              </p:extLst>
            </p:nvPr>
          </p:nvGraphicFramePr>
          <p:xfrm>
            <a:off x="7766050" y="3208338"/>
            <a:ext cx="4191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4" name="方程式" r:id="rId22" imgW="291960" imgH="215640" progId="Equation.3">
                    <p:embed/>
                  </p:oleObj>
                </mc:Choice>
                <mc:Fallback>
                  <p:oleObj name="方程式" r:id="rId22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6050" y="3208338"/>
                          <a:ext cx="41910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434798"/>
                </p:ext>
              </p:extLst>
            </p:nvPr>
          </p:nvGraphicFramePr>
          <p:xfrm>
            <a:off x="7243763" y="3208338"/>
            <a:ext cx="43656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5" name="方程式" r:id="rId24" imgW="304560" imgH="215640" progId="Equation.3">
                    <p:embed/>
                  </p:oleObj>
                </mc:Choice>
                <mc:Fallback>
                  <p:oleObj name="方程式" r:id="rId24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3763" y="3208338"/>
                          <a:ext cx="43656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7" name="直線接點 106"/>
            <p:cNvCxnSpPr/>
            <p:nvPr/>
          </p:nvCxnSpPr>
          <p:spPr>
            <a:xfrm>
              <a:off x="7416797" y="2364880"/>
              <a:ext cx="0" cy="83661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endCxn id="100" idx="0"/>
            </p:cNvCxnSpPr>
            <p:nvPr/>
          </p:nvCxnSpPr>
          <p:spPr>
            <a:xfrm>
              <a:off x="7975834" y="2881323"/>
              <a:ext cx="0" cy="32719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文字方塊 112"/>
            <p:cNvSpPr txBox="1"/>
            <p:nvPr/>
          </p:nvSpPr>
          <p:spPr>
            <a:xfrm>
              <a:off x="7525891" y="2191431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7996146" y="3688030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-40dB</a:t>
              </a:r>
              <a:endParaRPr lang="zh-TW" altLang="en-US" sz="2400" dirty="0"/>
            </a:p>
          </p:txBody>
        </p:sp>
        <p:cxnSp>
          <p:nvCxnSpPr>
            <p:cNvPr id="131" name="直線接點 130"/>
            <p:cNvCxnSpPr/>
            <p:nvPr/>
          </p:nvCxnSpPr>
          <p:spPr>
            <a:xfrm>
              <a:off x="7430680" y="2336569"/>
              <a:ext cx="559037" cy="55903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>
              <a:off x="7110893" y="2351083"/>
              <a:ext cx="31978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4699246" y="4687946"/>
            <a:ext cx="1592700" cy="1505859"/>
            <a:chOff x="4699246" y="4687946"/>
            <a:chExt cx="1592700" cy="1505859"/>
          </a:xfrm>
        </p:grpSpPr>
        <p:cxnSp>
          <p:nvCxnSpPr>
            <p:cNvPr id="55" name="直線單箭頭接點 54"/>
            <p:cNvCxnSpPr/>
            <p:nvPr/>
          </p:nvCxnSpPr>
          <p:spPr>
            <a:xfrm>
              <a:off x="4709415" y="5847465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4709415" y="4687946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699246" y="5048495"/>
              <a:ext cx="31978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5034393" y="5033980"/>
              <a:ext cx="1159825" cy="11598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文字方塊 110"/>
            <p:cNvSpPr txBox="1"/>
            <p:nvPr/>
          </p:nvSpPr>
          <p:spPr>
            <a:xfrm>
              <a:off x="5247154" y="4979057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cxnSp>
          <p:nvCxnSpPr>
            <p:cNvPr id="135" name="直線接點 134"/>
            <p:cNvCxnSpPr/>
            <p:nvPr/>
          </p:nvCxnSpPr>
          <p:spPr>
            <a:xfrm>
              <a:off x="5034393" y="5076970"/>
              <a:ext cx="0" cy="77614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559976"/>
                </p:ext>
              </p:extLst>
            </p:nvPr>
          </p:nvGraphicFramePr>
          <p:xfrm>
            <a:off x="4824481" y="5860523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6" name="方程式" r:id="rId26" imgW="291960" imgH="215640" progId="Equation.3">
                    <p:embed/>
                  </p:oleObj>
                </mc:Choice>
                <mc:Fallback>
                  <p:oleObj name="方程式" r:id="rId26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481" y="5860523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群組 7"/>
          <p:cNvGrpSpPr/>
          <p:nvPr/>
        </p:nvGrpSpPr>
        <p:grpSpPr>
          <a:xfrm>
            <a:off x="7097010" y="4691983"/>
            <a:ext cx="1553507" cy="1465930"/>
            <a:chOff x="7097010" y="4691983"/>
            <a:chExt cx="1553507" cy="1465930"/>
          </a:xfrm>
        </p:grpSpPr>
        <p:cxnSp>
          <p:nvCxnSpPr>
            <p:cNvPr id="57" name="直線單箭頭接點 56"/>
            <p:cNvCxnSpPr/>
            <p:nvPr/>
          </p:nvCxnSpPr>
          <p:spPr>
            <a:xfrm>
              <a:off x="7097015" y="5851502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 flipV="1">
              <a:off x="7097015" y="4691983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7416797" y="5045111"/>
              <a:ext cx="559037" cy="55903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7097010" y="5059625"/>
              <a:ext cx="31978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>
              <a:off x="7975834" y="5621245"/>
              <a:ext cx="674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字方塊 122"/>
            <p:cNvSpPr txBox="1"/>
            <p:nvPr/>
          </p:nvSpPr>
          <p:spPr>
            <a:xfrm>
              <a:off x="7520560" y="4954314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cxnSp>
          <p:nvCxnSpPr>
            <p:cNvPr id="136" name="直線接點 135"/>
            <p:cNvCxnSpPr/>
            <p:nvPr/>
          </p:nvCxnSpPr>
          <p:spPr>
            <a:xfrm>
              <a:off x="7416797" y="5124299"/>
              <a:ext cx="0" cy="72881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>
              <a:off x="7996146" y="5621245"/>
              <a:ext cx="0" cy="23186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270947"/>
                </p:ext>
              </p:extLst>
            </p:nvPr>
          </p:nvGraphicFramePr>
          <p:xfrm>
            <a:off x="7212080" y="5827713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7" name="方程式" r:id="rId28" imgW="291960" imgH="215640" progId="Equation.3">
                    <p:embed/>
                  </p:oleObj>
                </mc:Choice>
                <mc:Fallback>
                  <p:oleObj name="方程式" r:id="rId28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2080" y="5827713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537495"/>
                </p:ext>
              </p:extLst>
            </p:nvPr>
          </p:nvGraphicFramePr>
          <p:xfrm>
            <a:off x="7828743" y="5846763"/>
            <a:ext cx="3825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8" name="方程式" r:id="rId29" imgW="266400" imgH="215640" progId="Equation.3">
                    <p:embed/>
                  </p:oleObj>
                </mc:Choice>
                <mc:Fallback>
                  <p:oleObj name="方程式" r:id="rId29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8743" y="5846763"/>
                          <a:ext cx="3825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/>
          <p:nvPr/>
        </p:nvGrpSpPr>
        <p:grpSpPr>
          <a:xfrm>
            <a:off x="2857994" y="4693593"/>
            <a:ext cx="1568866" cy="1484658"/>
            <a:chOff x="2857994" y="4693593"/>
            <a:chExt cx="1568866" cy="1484658"/>
          </a:xfrm>
        </p:grpSpPr>
        <p:cxnSp>
          <p:nvCxnSpPr>
            <p:cNvPr id="53" name="直線單箭頭接點 52"/>
            <p:cNvCxnSpPr/>
            <p:nvPr/>
          </p:nvCxnSpPr>
          <p:spPr>
            <a:xfrm>
              <a:off x="2873358" y="5853112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2873358" y="4693593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2857994" y="5501610"/>
              <a:ext cx="98793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V="1">
              <a:off x="3845930" y="5042534"/>
              <a:ext cx="415025" cy="45907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字方塊 123"/>
            <p:cNvSpPr txBox="1"/>
            <p:nvPr/>
          </p:nvSpPr>
          <p:spPr>
            <a:xfrm>
              <a:off x="3229169" y="4705716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  <p:cxnSp>
          <p:nvCxnSpPr>
            <p:cNvPr id="134" name="直線接點 133"/>
            <p:cNvCxnSpPr/>
            <p:nvPr/>
          </p:nvCxnSpPr>
          <p:spPr>
            <a:xfrm>
              <a:off x="3845930" y="5470425"/>
              <a:ext cx="0" cy="3826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132694"/>
                </p:ext>
              </p:extLst>
            </p:nvPr>
          </p:nvGraphicFramePr>
          <p:xfrm>
            <a:off x="3656370" y="5867101"/>
            <a:ext cx="3825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9" name="方程式" r:id="rId31" imgW="266400" imgH="215640" progId="Equation.3">
                    <p:embed/>
                  </p:oleObj>
                </mc:Choice>
                <mc:Fallback>
                  <p:oleObj name="方程式" r:id="rId31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370" y="5867101"/>
                          <a:ext cx="3825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626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1" grpId="0" animBg="1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Simple Examples</a:t>
            </a:r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207735" y="1468542"/>
            <a:ext cx="2340298" cy="2393725"/>
            <a:chOff x="6569020" y="72452"/>
            <a:chExt cx="2340298" cy="2393725"/>
          </a:xfrm>
        </p:grpSpPr>
        <p:cxnSp>
          <p:nvCxnSpPr>
            <p:cNvPr id="23" name="直線單箭頭接點 22"/>
            <p:cNvCxnSpPr/>
            <p:nvPr/>
          </p:nvCxnSpPr>
          <p:spPr>
            <a:xfrm>
              <a:off x="6569020" y="1295696"/>
              <a:ext cx="23402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V="1">
              <a:off x="8182353" y="90509"/>
              <a:ext cx="0" cy="237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923251"/>
                </p:ext>
              </p:extLst>
            </p:nvPr>
          </p:nvGraphicFramePr>
          <p:xfrm>
            <a:off x="8338494" y="7245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4" name="方程式" r:id="rId4" imgW="152280" imgH="139680" progId="Equation.3">
                    <p:embed/>
                  </p:oleObj>
                </mc:Choice>
                <mc:Fallback>
                  <p:oleObj name="方程式" r:id="rId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94" y="7245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282039"/>
                </p:ext>
              </p:extLst>
            </p:nvPr>
          </p:nvGraphicFramePr>
          <p:xfrm>
            <a:off x="8590231" y="139729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5" name="方程式" r:id="rId6" imgW="152280" imgH="139680" progId="Equation.3">
                    <p:embed/>
                  </p:oleObj>
                </mc:Choice>
                <mc:Fallback>
                  <p:oleObj name="方程式" r:id="rId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0231" y="139729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865109"/>
                </p:ext>
              </p:extLst>
            </p:nvPr>
          </p:nvGraphicFramePr>
          <p:xfrm>
            <a:off x="6694410" y="1317921"/>
            <a:ext cx="36988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6" name="方程式" r:id="rId8" imgW="177480" imgH="215640" progId="Equation.3">
                    <p:embed/>
                  </p:oleObj>
                </mc:Choice>
                <mc:Fallback>
                  <p:oleObj name="方程式" r:id="rId8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10" y="1317921"/>
                          <a:ext cx="369888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群組 27"/>
          <p:cNvGrpSpPr/>
          <p:nvPr/>
        </p:nvGrpSpPr>
        <p:grpSpPr>
          <a:xfrm>
            <a:off x="419367" y="2604129"/>
            <a:ext cx="203200" cy="203200"/>
            <a:chOff x="2065867" y="3437467"/>
            <a:chExt cx="203200" cy="203200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字方塊 49"/>
          <p:cNvSpPr txBox="1"/>
          <p:nvPr/>
        </p:nvSpPr>
        <p:spPr>
          <a:xfrm>
            <a:off x="4266729" y="5033980"/>
            <a:ext cx="44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+</a:t>
            </a:r>
            <a:endParaRPr lang="zh-TW" altLang="en-US" sz="2800" b="1" dirty="0"/>
          </a:p>
        </p:txBody>
      </p:sp>
      <p:sp>
        <p:nvSpPr>
          <p:cNvPr id="21" name="向右箭號 20"/>
          <p:cNvSpPr/>
          <p:nvPr/>
        </p:nvSpPr>
        <p:spPr>
          <a:xfrm>
            <a:off x="6422338" y="5102958"/>
            <a:ext cx="515257" cy="4789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699246" y="4687946"/>
            <a:ext cx="2017291" cy="1505859"/>
            <a:chOff x="4699246" y="4687946"/>
            <a:chExt cx="2017291" cy="1505859"/>
          </a:xfrm>
        </p:grpSpPr>
        <p:cxnSp>
          <p:nvCxnSpPr>
            <p:cNvPr id="17" name="直線單箭頭接點 16"/>
            <p:cNvCxnSpPr/>
            <p:nvPr/>
          </p:nvCxnSpPr>
          <p:spPr>
            <a:xfrm>
              <a:off x="4709415" y="5847465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V="1">
              <a:off x="4709415" y="4687946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4699246" y="5048495"/>
              <a:ext cx="85746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556712" y="5033980"/>
              <a:ext cx="1159825" cy="11598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5597409" y="4804658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cxnSp>
          <p:nvCxnSpPr>
            <p:cNvPr id="74" name="直線接點 73"/>
            <p:cNvCxnSpPr/>
            <p:nvPr/>
          </p:nvCxnSpPr>
          <p:spPr>
            <a:xfrm>
              <a:off x="5556712" y="5064762"/>
              <a:ext cx="0" cy="77614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85133"/>
                </p:ext>
              </p:extLst>
            </p:nvPr>
          </p:nvGraphicFramePr>
          <p:xfrm>
            <a:off x="5375886" y="5832956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7" name="方程式" r:id="rId10" imgW="291960" imgH="215640" progId="Equation.3">
                    <p:embed/>
                  </p:oleObj>
                </mc:Choice>
                <mc:Fallback>
                  <p:oleObj name="方程式" r:id="rId10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886" y="5832956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橢圓 80"/>
          <p:cNvSpPr/>
          <p:nvPr/>
        </p:nvSpPr>
        <p:spPr>
          <a:xfrm>
            <a:off x="998711" y="2604373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83372"/>
              </p:ext>
            </p:extLst>
          </p:nvPr>
        </p:nvGraphicFramePr>
        <p:xfrm>
          <a:off x="960365" y="2714011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8" name="方程式" r:id="rId12" imgW="152280" imgH="215640" progId="Equation.3">
                  <p:embed/>
                </p:oleObj>
              </mc:Choice>
              <mc:Fallback>
                <p:oleObj name="方程式" r:id="rId1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365" y="2714011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群組 82"/>
          <p:cNvGrpSpPr/>
          <p:nvPr/>
        </p:nvGrpSpPr>
        <p:grpSpPr>
          <a:xfrm>
            <a:off x="187721" y="4091035"/>
            <a:ext cx="2340298" cy="2393725"/>
            <a:chOff x="6569020" y="72452"/>
            <a:chExt cx="2340298" cy="2393725"/>
          </a:xfrm>
        </p:grpSpPr>
        <p:cxnSp>
          <p:nvCxnSpPr>
            <p:cNvPr id="84" name="直線單箭頭接點 83"/>
            <p:cNvCxnSpPr/>
            <p:nvPr/>
          </p:nvCxnSpPr>
          <p:spPr>
            <a:xfrm>
              <a:off x="6569020" y="1295696"/>
              <a:ext cx="23402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/>
            <p:nvPr/>
          </p:nvCxnSpPr>
          <p:spPr>
            <a:xfrm flipV="1">
              <a:off x="8182353" y="90509"/>
              <a:ext cx="0" cy="237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378348"/>
                </p:ext>
              </p:extLst>
            </p:nvPr>
          </p:nvGraphicFramePr>
          <p:xfrm>
            <a:off x="8338494" y="7245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9" name="方程式" r:id="rId14" imgW="152280" imgH="139680" progId="Equation.3">
                    <p:embed/>
                  </p:oleObj>
                </mc:Choice>
                <mc:Fallback>
                  <p:oleObj name="方程式" r:id="rId1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94" y="7245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3694169"/>
                </p:ext>
              </p:extLst>
            </p:nvPr>
          </p:nvGraphicFramePr>
          <p:xfrm>
            <a:off x="8590231" y="139729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0" name="方程式" r:id="rId15" imgW="152280" imgH="139680" progId="Equation.3">
                    <p:embed/>
                  </p:oleObj>
                </mc:Choice>
                <mc:Fallback>
                  <p:oleObj name="方程式" r:id="rId1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0231" y="139729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668320"/>
                </p:ext>
              </p:extLst>
            </p:nvPr>
          </p:nvGraphicFramePr>
          <p:xfrm>
            <a:off x="6694410" y="1317921"/>
            <a:ext cx="36988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1" name="方程式" r:id="rId16" imgW="177480" imgH="215640" progId="Equation.3">
                    <p:embed/>
                  </p:oleObj>
                </mc:Choice>
                <mc:Fallback>
                  <p:oleObj name="方程式" r:id="rId16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10" y="1317921"/>
                          <a:ext cx="369888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群組 88"/>
          <p:cNvGrpSpPr/>
          <p:nvPr/>
        </p:nvGrpSpPr>
        <p:grpSpPr>
          <a:xfrm>
            <a:off x="399353" y="5226622"/>
            <a:ext cx="203200" cy="203200"/>
            <a:chOff x="2065867" y="3437467"/>
            <a:chExt cx="203200" cy="203200"/>
          </a:xfrm>
        </p:grpSpPr>
        <p:cxnSp>
          <p:nvCxnSpPr>
            <p:cNvPr id="90" name="直線接點 8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2770692" y="4652990"/>
            <a:ext cx="1656168" cy="1658909"/>
            <a:chOff x="2770692" y="4652990"/>
            <a:chExt cx="1656168" cy="1658909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2873358" y="5853112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2770692" y="4838564"/>
              <a:ext cx="1331960" cy="147333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2938477" y="4748939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  <p:cxnSp>
          <p:nvCxnSpPr>
            <p:cNvPr id="92" name="直線單箭頭接點 91"/>
            <p:cNvCxnSpPr/>
            <p:nvPr/>
          </p:nvCxnSpPr>
          <p:spPr>
            <a:xfrm flipV="1">
              <a:off x="2853339" y="4652990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橢圓 92"/>
          <p:cNvSpPr/>
          <p:nvPr/>
        </p:nvSpPr>
        <p:spPr>
          <a:xfrm>
            <a:off x="1719468" y="5226622"/>
            <a:ext cx="203200" cy="20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26140"/>
              </p:ext>
            </p:extLst>
          </p:nvPr>
        </p:nvGraphicFramePr>
        <p:xfrm>
          <a:off x="1477780" y="5295590"/>
          <a:ext cx="317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2" name="方程式" r:id="rId17" imgW="152280" imgH="215640" progId="Equation.3">
                  <p:embed/>
                </p:oleObj>
              </mc:Choice>
              <mc:Fallback>
                <p:oleObj name="方程式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780" y="5295590"/>
                        <a:ext cx="317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向右箭號 99"/>
          <p:cNvSpPr/>
          <p:nvPr/>
        </p:nvSpPr>
        <p:spPr>
          <a:xfrm>
            <a:off x="6470225" y="2411036"/>
            <a:ext cx="515257" cy="4789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文字方塊 104"/>
          <p:cNvSpPr txBox="1"/>
          <p:nvPr/>
        </p:nvSpPr>
        <p:spPr>
          <a:xfrm>
            <a:off x="4314616" y="2342058"/>
            <a:ext cx="44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+</a:t>
            </a:r>
            <a:endParaRPr lang="zh-TW" altLang="en-US" sz="28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4747133" y="1967901"/>
            <a:ext cx="1766932" cy="1527554"/>
            <a:chOff x="4747133" y="1967901"/>
            <a:chExt cx="1766932" cy="1527554"/>
          </a:xfrm>
        </p:grpSpPr>
        <p:cxnSp>
          <p:nvCxnSpPr>
            <p:cNvPr id="96" name="直線單箭頭接點 95"/>
            <p:cNvCxnSpPr/>
            <p:nvPr/>
          </p:nvCxnSpPr>
          <p:spPr>
            <a:xfrm>
              <a:off x="4757302" y="3155543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/>
            <p:nvPr/>
          </p:nvCxnSpPr>
          <p:spPr>
            <a:xfrm flipV="1">
              <a:off x="4757302" y="1996024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>
              <a:off x="4747133" y="2356573"/>
              <a:ext cx="91505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>
              <a:off x="5647816" y="2355025"/>
              <a:ext cx="523306" cy="52330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字方塊 105"/>
            <p:cNvSpPr txBox="1"/>
            <p:nvPr/>
          </p:nvSpPr>
          <p:spPr>
            <a:xfrm>
              <a:off x="5469273" y="1967901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-20dB</a:t>
              </a:r>
              <a:endParaRPr lang="zh-TW" altLang="en-US" sz="2400" dirty="0"/>
            </a:p>
          </p:txBody>
        </p:sp>
        <p:cxnSp>
          <p:nvCxnSpPr>
            <p:cNvPr id="113" name="直線接點 112"/>
            <p:cNvCxnSpPr/>
            <p:nvPr/>
          </p:nvCxnSpPr>
          <p:spPr>
            <a:xfrm>
              <a:off x="5647817" y="2400598"/>
              <a:ext cx="0" cy="77614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3124808"/>
                </p:ext>
              </p:extLst>
            </p:nvPr>
          </p:nvGraphicFramePr>
          <p:xfrm>
            <a:off x="5437905" y="3184151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3" name="方程式" r:id="rId18" imgW="291960" imgH="215640" progId="Equation.3">
                    <p:embed/>
                  </p:oleObj>
                </mc:Choice>
                <mc:Fallback>
                  <p:oleObj name="方程式" r:id="rId18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905" y="3184151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/>
          <p:nvPr/>
        </p:nvGrpSpPr>
        <p:grpSpPr>
          <a:xfrm>
            <a:off x="7051866" y="2000061"/>
            <a:ext cx="1646538" cy="1522925"/>
            <a:chOff x="7051866" y="2000061"/>
            <a:chExt cx="1646538" cy="1522925"/>
          </a:xfrm>
        </p:grpSpPr>
        <p:cxnSp>
          <p:nvCxnSpPr>
            <p:cNvPr id="98" name="直線單箭頭接點 97"/>
            <p:cNvCxnSpPr/>
            <p:nvPr/>
          </p:nvCxnSpPr>
          <p:spPr>
            <a:xfrm>
              <a:off x="7144902" y="3159580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/>
            <p:nvPr/>
          </p:nvCxnSpPr>
          <p:spPr>
            <a:xfrm flipV="1">
              <a:off x="7144902" y="2000061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V="1">
              <a:off x="7447947" y="2307262"/>
              <a:ext cx="620075" cy="60039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>
              <a:off x="7161144" y="2890007"/>
              <a:ext cx="31978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8023721" y="2325248"/>
              <a:ext cx="674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字方塊 109"/>
            <p:cNvSpPr txBox="1"/>
            <p:nvPr/>
          </p:nvSpPr>
          <p:spPr>
            <a:xfrm>
              <a:off x="7051866" y="2059587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r>
                <a:rPr lang="en-US" altLang="zh-TW" sz="2400" dirty="0" smtClean="0"/>
                <a:t>20dB</a:t>
              </a:r>
              <a:endParaRPr lang="zh-TW" altLang="en-US" sz="2400" dirty="0"/>
            </a:p>
          </p:txBody>
        </p:sp>
        <p:cxnSp>
          <p:nvCxnSpPr>
            <p:cNvPr id="114" name="直線接點 113"/>
            <p:cNvCxnSpPr/>
            <p:nvPr/>
          </p:nvCxnSpPr>
          <p:spPr>
            <a:xfrm>
              <a:off x="7464684" y="2865278"/>
              <a:ext cx="0" cy="295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8044033" y="2355025"/>
              <a:ext cx="0" cy="80616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3436151"/>
                </p:ext>
              </p:extLst>
            </p:nvPr>
          </p:nvGraphicFramePr>
          <p:xfrm>
            <a:off x="7874848" y="3211682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4" name="方程式" r:id="rId19" imgW="291960" imgH="215640" progId="Equation.3">
                    <p:embed/>
                  </p:oleObj>
                </mc:Choice>
                <mc:Fallback>
                  <p:oleObj name="方程式" r:id="rId19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4848" y="3211682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869253"/>
                </p:ext>
              </p:extLst>
            </p:nvPr>
          </p:nvGraphicFramePr>
          <p:xfrm>
            <a:off x="7307528" y="3169197"/>
            <a:ext cx="3825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5" name="方程式" r:id="rId20" imgW="266400" imgH="215640" progId="Equation.3">
                    <p:embed/>
                  </p:oleObj>
                </mc:Choice>
                <mc:Fallback>
                  <p:oleObj name="方程式" r:id="rId20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528" y="3169197"/>
                          <a:ext cx="3825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群組 3"/>
          <p:cNvGrpSpPr/>
          <p:nvPr/>
        </p:nvGrpSpPr>
        <p:grpSpPr>
          <a:xfrm>
            <a:off x="2901226" y="1690689"/>
            <a:ext cx="1580238" cy="1794789"/>
            <a:chOff x="2901226" y="1690689"/>
            <a:chExt cx="1580238" cy="1794789"/>
          </a:xfrm>
        </p:grpSpPr>
        <p:cxnSp>
          <p:nvCxnSpPr>
            <p:cNvPr id="95" name="直線單箭頭接點 94"/>
            <p:cNvCxnSpPr/>
            <p:nvPr/>
          </p:nvCxnSpPr>
          <p:spPr>
            <a:xfrm>
              <a:off x="2921245" y="3161190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2905881" y="2809688"/>
              <a:ext cx="4448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V="1">
              <a:off x="3326807" y="1690689"/>
              <a:ext cx="1027076" cy="113609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文字方塊 110"/>
            <p:cNvSpPr txBox="1"/>
            <p:nvPr/>
          </p:nvSpPr>
          <p:spPr>
            <a:xfrm>
              <a:off x="3436672" y="2405120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  <p:cxnSp>
          <p:nvCxnSpPr>
            <p:cNvPr id="112" name="直線接點 111"/>
            <p:cNvCxnSpPr/>
            <p:nvPr/>
          </p:nvCxnSpPr>
          <p:spPr>
            <a:xfrm>
              <a:off x="3347533" y="2853913"/>
              <a:ext cx="0" cy="30092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878804"/>
                </p:ext>
              </p:extLst>
            </p:nvPr>
          </p:nvGraphicFramePr>
          <p:xfrm>
            <a:off x="3159413" y="3174328"/>
            <a:ext cx="3825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6" name="方程式" r:id="rId22" imgW="266400" imgH="215640" progId="Equation.3">
                    <p:embed/>
                  </p:oleObj>
                </mc:Choice>
                <mc:Fallback>
                  <p:oleObj name="方程式" r:id="rId22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9413" y="3174328"/>
                          <a:ext cx="3825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0" name="直線單箭頭接點 119"/>
            <p:cNvCxnSpPr/>
            <p:nvPr/>
          </p:nvCxnSpPr>
          <p:spPr>
            <a:xfrm flipV="1">
              <a:off x="2901226" y="1961068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7061233" y="4614056"/>
            <a:ext cx="1728560" cy="1535605"/>
            <a:chOff x="7061233" y="4614056"/>
            <a:chExt cx="1728560" cy="1535605"/>
          </a:xfrm>
        </p:grpSpPr>
        <p:cxnSp>
          <p:nvCxnSpPr>
            <p:cNvPr id="123" name="直線單箭頭接點 122"/>
            <p:cNvCxnSpPr/>
            <p:nvPr/>
          </p:nvCxnSpPr>
          <p:spPr>
            <a:xfrm>
              <a:off x="7112099" y="5852866"/>
              <a:ext cx="1553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單箭頭接點 123"/>
            <p:cNvCxnSpPr/>
            <p:nvPr/>
          </p:nvCxnSpPr>
          <p:spPr>
            <a:xfrm flipV="1">
              <a:off x="7112099" y="4693347"/>
              <a:ext cx="0" cy="115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/>
            <p:nvPr/>
          </p:nvCxnSpPr>
          <p:spPr>
            <a:xfrm>
              <a:off x="7932327" y="5048495"/>
              <a:ext cx="85746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字方塊 127"/>
            <p:cNvSpPr txBox="1"/>
            <p:nvPr/>
          </p:nvSpPr>
          <p:spPr>
            <a:xfrm>
              <a:off x="7117355" y="4614056"/>
              <a:ext cx="104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+20dB</a:t>
              </a:r>
              <a:endParaRPr lang="zh-TW" altLang="en-US" sz="2400" dirty="0"/>
            </a:p>
          </p:txBody>
        </p:sp>
        <p:cxnSp>
          <p:nvCxnSpPr>
            <p:cNvPr id="129" name="直線接點 128"/>
            <p:cNvCxnSpPr/>
            <p:nvPr/>
          </p:nvCxnSpPr>
          <p:spPr>
            <a:xfrm>
              <a:off x="7959396" y="5070163"/>
              <a:ext cx="0" cy="77614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058814"/>
                </p:ext>
              </p:extLst>
            </p:nvPr>
          </p:nvGraphicFramePr>
          <p:xfrm>
            <a:off x="7778570" y="5838357"/>
            <a:ext cx="419822" cy="3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7" name="方程式" r:id="rId23" imgW="291960" imgH="215640" progId="Equation.3">
                    <p:embed/>
                  </p:oleObj>
                </mc:Choice>
                <mc:Fallback>
                  <p:oleObj name="方程式" r:id="rId23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570" y="5838357"/>
                          <a:ext cx="419822" cy="311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2" name="直線接點 131"/>
            <p:cNvCxnSpPr/>
            <p:nvPr/>
          </p:nvCxnSpPr>
          <p:spPr>
            <a:xfrm flipV="1">
              <a:off x="7061233" y="5040892"/>
              <a:ext cx="885115" cy="97906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4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1" grpId="0" animBg="1"/>
      <p:bldP spid="100" grpId="0" animBg="1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Complex Poles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24643"/>
              </p:ext>
            </p:extLst>
          </p:nvPr>
        </p:nvGraphicFramePr>
        <p:xfrm>
          <a:off x="857618" y="1566562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4" name="方程式" r:id="rId3" imgW="1358640" imgH="634680" progId="Equation.3">
                  <p:embed/>
                </p:oleObj>
              </mc:Choice>
              <mc:Fallback>
                <p:oleObj name="方程式" r:id="rId3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18" y="1566562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901160"/>
              </p:ext>
            </p:extLst>
          </p:nvPr>
        </p:nvGraphicFramePr>
        <p:xfrm>
          <a:off x="3978398" y="1894256"/>
          <a:ext cx="1035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5" name="方程式" r:id="rId5" imgW="495000" imgH="203040" progId="Equation.3">
                  <p:embed/>
                </p:oleObj>
              </mc:Choice>
              <mc:Fallback>
                <p:oleObj name="方程式" r:id="rId5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398" y="1894256"/>
                        <a:ext cx="1035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25505" y="1690689"/>
            <a:ext cx="318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transfer function has complex poles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92233" y="4181542"/>
            <a:ext cx="1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73751"/>
              </p:ext>
            </p:extLst>
          </p:nvPr>
        </p:nvGraphicFramePr>
        <p:xfrm>
          <a:off x="240987" y="2905350"/>
          <a:ext cx="3767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" name="方程式" r:id="rId7" imgW="1803240" imgH="634680" progId="Equation.3">
                  <p:embed/>
                </p:oleObj>
              </mc:Choice>
              <mc:Fallback>
                <p:oleObj name="方程式" r:id="rId7" imgW="180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7" y="2905350"/>
                        <a:ext cx="3767138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2175"/>
              </p:ext>
            </p:extLst>
          </p:nvPr>
        </p:nvGraphicFramePr>
        <p:xfrm>
          <a:off x="1093509" y="4181542"/>
          <a:ext cx="27051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" name="方程式" r:id="rId9" imgW="1295280" imgH="634680" progId="Equation.3">
                  <p:embed/>
                </p:oleObj>
              </mc:Choice>
              <mc:Fallback>
                <p:oleObj name="方程式" r:id="rId9" imgW="129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509" y="4181542"/>
                        <a:ext cx="27051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71556"/>
              </p:ext>
            </p:extLst>
          </p:nvPr>
        </p:nvGraphicFramePr>
        <p:xfrm>
          <a:off x="4946650" y="3760788"/>
          <a:ext cx="35544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" name="方程式" r:id="rId11" imgW="1701720" imgH="241200" progId="Equation.3">
                  <p:embed/>
                </p:oleObj>
              </mc:Choice>
              <mc:Fallback>
                <p:oleObj name="方程式" r:id="rId11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3760788"/>
                        <a:ext cx="35544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4495923" y="2865353"/>
            <a:ext cx="1426482" cy="477838"/>
            <a:chOff x="5013448" y="3107780"/>
            <a:chExt cx="1426482" cy="477838"/>
          </a:xfrm>
        </p:grpSpPr>
        <p:sp>
          <p:nvSpPr>
            <p:cNvPr id="10" name="文字方塊 9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071740"/>
                </p:ext>
              </p:extLst>
            </p:nvPr>
          </p:nvGraphicFramePr>
          <p:xfrm>
            <a:off x="5325505" y="3107780"/>
            <a:ext cx="1114425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9" name="方程式" r:id="rId13" imgW="533160" imgH="228600" progId="Equation.3">
                    <p:embed/>
                  </p:oleObj>
                </mc:Choice>
                <mc:Fallback>
                  <p:oleObj name="方程式" r:id="rId13" imgW="533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5505" y="3107780"/>
                          <a:ext cx="1114425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群組 17"/>
          <p:cNvGrpSpPr/>
          <p:nvPr/>
        </p:nvGrpSpPr>
        <p:grpSpPr>
          <a:xfrm>
            <a:off x="4495923" y="4343500"/>
            <a:ext cx="1426482" cy="477838"/>
            <a:chOff x="5013448" y="3107780"/>
            <a:chExt cx="1426482" cy="477838"/>
          </a:xfrm>
        </p:grpSpPr>
        <p:sp>
          <p:nvSpPr>
            <p:cNvPr id="19" name="文字方塊 18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060949"/>
                </p:ext>
              </p:extLst>
            </p:nvPr>
          </p:nvGraphicFramePr>
          <p:xfrm>
            <a:off x="5325505" y="3107780"/>
            <a:ext cx="1114425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0" name="方程式" r:id="rId15" imgW="533160" imgH="228600" progId="Equation.3">
                    <p:embed/>
                  </p:oleObj>
                </mc:Choice>
                <mc:Fallback>
                  <p:oleObj name="方程式" r:id="rId15" imgW="533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5505" y="3107780"/>
                          <a:ext cx="1114425" cy="477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38129"/>
              </p:ext>
            </p:extLst>
          </p:nvPr>
        </p:nvGraphicFramePr>
        <p:xfrm>
          <a:off x="4937371" y="3344012"/>
          <a:ext cx="1882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1" name="方程式" r:id="rId17" imgW="901440" imgH="241200" progId="Equation.3">
                  <p:embed/>
                </p:oleObj>
              </mc:Choice>
              <mc:Fallback>
                <p:oleObj name="方程式" r:id="rId17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71" y="3344012"/>
                        <a:ext cx="1882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39812"/>
              </p:ext>
            </p:extLst>
          </p:nvPr>
        </p:nvGraphicFramePr>
        <p:xfrm>
          <a:off x="4925780" y="4816473"/>
          <a:ext cx="2254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2" name="方程式" r:id="rId19" imgW="1079280" imgH="253800" progId="Equation.3">
                  <p:embed/>
                </p:oleObj>
              </mc:Choice>
              <mc:Fallback>
                <p:oleObj name="方程式" r:id="rId19" imgW="107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780" y="4816473"/>
                        <a:ext cx="2254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32923"/>
              </p:ext>
            </p:extLst>
          </p:nvPr>
        </p:nvGraphicFramePr>
        <p:xfrm>
          <a:off x="4946650" y="5307010"/>
          <a:ext cx="34496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3" name="方程式" r:id="rId21" imgW="1650960" imgH="215640" progId="Equation.3">
                  <p:embed/>
                </p:oleObj>
              </mc:Choice>
              <mc:Fallback>
                <p:oleObj name="方程式" r:id="rId21" imgW="1650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5307010"/>
                        <a:ext cx="34496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321502" y="5757860"/>
            <a:ext cx="254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-40dB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Complex Poles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74328" y="1440673"/>
            <a:ext cx="374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asymptotic line for conjugate complex pole pair.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75424" y="2276678"/>
            <a:ext cx="1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587180" y="2276679"/>
            <a:ext cx="1332820" cy="478265"/>
            <a:chOff x="5013448" y="3107780"/>
            <a:chExt cx="1332820" cy="478265"/>
          </a:xfrm>
        </p:grpSpPr>
        <p:sp>
          <p:nvSpPr>
            <p:cNvPr id="8" name="文字方塊 7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946987"/>
                </p:ext>
              </p:extLst>
            </p:nvPr>
          </p:nvGraphicFramePr>
          <p:xfrm>
            <a:off x="5417580" y="3108208"/>
            <a:ext cx="9286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2" name="方程式" r:id="rId3" imgW="444240" imgH="228600" progId="Equation.3">
                    <p:embed/>
                  </p:oleObj>
                </mc:Choice>
                <mc:Fallback>
                  <p:oleObj name="方程式" r:id="rId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7580" y="3108208"/>
                          <a:ext cx="928688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群組 9"/>
          <p:cNvGrpSpPr/>
          <p:nvPr/>
        </p:nvGrpSpPr>
        <p:grpSpPr>
          <a:xfrm>
            <a:off x="4573508" y="3279091"/>
            <a:ext cx="1332820" cy="478137"/>
            <a:chOff x="5013448" y="3107780"/>
            <a:chExt cx="1332820" cy="478137"/>
          </a:xfrm>
        </p:grpSpPr>
        <p:sp>
          <p:nvSpPr>
            <p:cNvPr id="11" name="文字方塊 10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5977023"/>
                </p:ext>
              </p:extLst>
            </p:nvPr>
          </p:nvGraphicFramePr>
          <p:xfrm>
            <a:off x="5417580" y="3108080"/>
            <a:ext cx="9286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" name="方程式" r:id="rId5" imgW="444240" imgH="228600" progId="Equation.3">
                    <p:embed/>
                  </p:oleObj>
                </mc:Choice>
                <mc:Fallback>
                  <p:oleObj name="方程式" r:id="rId5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7580" y="3108080"/>
                          <a:ext cx="928688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字方塊 12"/>
          <p:cNvSpPr txBox="1"/>
          <p:nvPr/>
        </p:nvSpPr>
        <p:spPr>
          <a:xfrm>
            <a:off x="5973889" y="3287476"/>
            <a:ext cx="254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-40dB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87180" y="4217905"/>
            <a:ext cx="474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The approximation is not good enough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89868" y="4578577"/>
            <a:ext cx="21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peak at </a:t>
            </a:r>
            <a:r>
              <a:rPr lang="el-GR" altLang="zh-TW" sz="2400" dirty="0" smtClean="0">
                <a:solidFill>
                  <a:srgbClr val="FF0000"/>
                </a:solidFill>
              </a:rPr>
              <a:t>ω</a:t>
            </a:r>
            <a:r>
              <a:rPr lang="en-US" altLang="zh-TW" sz="2400" dirty="0" smtClean="0">
                <a:solidFill>
                  <a:srgbClr val="FF0000"/>
                </a:solidFill>
              </a:rPr>
              <a:t>=</a:t>
            </a:r>
            <a:r>
              <a:rPr lang="el-GR" altLang="zh-TW" sz="2400" dirty="0" smtClean="0">
                <a:solidFill>
                  <a:srgbClr val="FF0000"/>
                </a:solidFill>
              </a:rPr>
              <a:t>ω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0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5804415" y="4650965"/>
            <a:ext cx="647752" cy="34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94518"/>
              </p:ext>
            </p:extLst>
          </p:nvPr>
        </p:nvGraphicFramePr>
        <p:xfrm>
          <a:off x="857618" y="1566562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" name="方程式" r:id="rId7" imgW="1358640" imgH="634680" progId="Equation.3">
                  <p:embed/>
                </p:oleObj>
              </mc:Choice>
              <mc:Fallback>
                <p:oleObj name="方程式" r:id="rId7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18" y="1566562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49040"/>
              </p:ext>
            </p:extLst>
          </p:nvPr>
        </p:nvGraphicFramePr>
        <p:xfrm>
          <a:off x="240987" y="2905350"/>
          <a:ext cx="3767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" name="方程式" r:id="rId9" imgW="1803240" imgH="634680" progId="Equation.3">
                  <p:embed/>
                </p:oleObj>
              </mc:Choice>
              <mc:Fallback>
                <p:oleObj name="方程式" r:id="rId9" imgW="180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7" y="2905350"/>
                        <a:ext cx="3767138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51599"/>
              </p:ext>
            </p:extLst>
          </p:nvPr>
        </p:nvGraphicFramePr>
        <p:xfrm>
          <a:off x="1093509" y="4181542"/>
          <a:ext cx="27051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6" name="方程式" r:id="rId11" imgW="1295280" imgH="634680" progId="Equation.3">
                  <p:embed/>
                </p:oleObj>
              </mc:Choice>
              <mc:Fallback>
                <p:oleObj name="方程式" r:id="rId11" imgW="129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509" y="4181542"/>
                        <a:ext cx="27051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5838"/>
              </p:ext>
            </p:extLst>
          </p:nvPr>
        </p:nvGraphicFramePr>
        <p:xfrm>
          <a:off x="857618" y="5443986"/>
          <a:ext cx="201612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7" name="方程式" r:id="rId13" imgW="965160" imgH="634680" progId="Equation.3">
                  <p:embed/>
                </p:oleObj>
              </mc:Choice>
              <mc:Fallback>
                <p:oleObj name="方程式" r:id="rId13" imgW="965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18" y="5443986"/>
                        <a:ext cx="201612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06235"/>
              </p:ext>
            </p:extLst>
          </p:nvPr>
        </p:nvGraphicFramePr>
        <p:xfrm>
          <a:off x="4899237" y="2751338"/>
          <a:ext cx="35544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" name="方程式" r:id="rId15" imgW="1701720" imgH="241200" progId="Equation.3">
                  <p:embed/>
                </p:oleObj>
              </mc:Choice>
              <mc:Fallback>
                <p:oleObj name="方程式" r:id="rId15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237" y="2751338"/>
                        <a:ext cx="35544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09013"/>
              </p:ext>
            </p:extLst>
          </p:nvPr>
        </p:nvGraphicFramePr>
        <p:xfrm>
          <a:off x="4951624" y="3778475"/>
          <a:ext cx="34496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" name="方程式" r:id="rId17" imgW="1650960" imgH="215640" progId="Equation.3">
                  <p:embed/>
                </p:oleObj>
              </mc:Choice>
              <mc:Fallback>
                <p:oleObj name="方程式" r:id="rId17" imgW="1650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624" y="3778475"/>
                        <a:ext cx="34496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3086844" y="5671000"/>
            <a:ext cx="1812393" cy="550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49194"/>
              </p:ext>
            </p:extLst>
          </p:nvPr>
        </p:nvGraphicFramePr>
        <p:xfrm>
          <a:off x="4871950" y="5173688"/>
          <a:ext cx="3476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" name="方程式" r:id="rId19" imgW="1663560" imgH="431640" progId="Equation.3">
                  <p:embed/>
                </p:oleObj>
              </mc:Choice>
              <mc:Fallback>
                <p:oleObj name="方程式" r:id="rId19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950" y="5173688"/>
                        <a:ext cx="3476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7665"/>
              </p:ext>
            </p:extLst>
          </p:nvPr>
        </p:nvGraphicFramePr>
        <p:xfrm>
          <a:off x="5348200" y="6049864"/>
          <a:ext cx="30003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1" name="方程式" r:id="rId21" imgW="1434960" imgH="241200" progId="Equation.3">
                  <p:embed/>
                </p:oleObj>
              </mc:Choice>
              <mc:Fallback>
                <p:oleObj name="方程式" r:id="rId21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00" y="6049864"/>
                        <a:ext cx="30003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7249414" y="6049864"/>
            <a:ext cx="1099161" cy="503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9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 animBg="1"/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Announcement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第四次</a:t>
            </a:r>
            <a:r>
              <a:rPr lang="zh-TW" altLang="en-US" dirty="0" smtClean="0"/>
              <a:t>小考</a:t>
            </a:r>
            <a:endParaRPr lang="en-US" altLang="zh-TW" dirty="0" smtClean="0"/>
          </a:p>
          <a:p>
            <a:pPr lvl="1"/>
            <a:r>
              <a:rPr lang="zh-TW" altLang="en-US" sz="2800" dirty="0" smtClean="0"/>
              <a:t>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12/24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範圍</a:t>
            </a:r>
            <a:r>
              <a:rPr lang="en-US" altLang="zh-TW" sz="2800" dirty="0" smtClean="0"/>
              <a:t>: Ch11.1, 11.2, 11.4</a:t>
            </a:r>
            <a:r>
              <a:rPr lang="en-US" altLang="zh-TW" sz="2800" dirty="0"/>
              <a:t> 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4885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9" y="2261887"/>
            <a:ext cx="6391661" cy="4402144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35735"/>
              </p:ext>
            </p:extLst>
          </p:nvPr>
        </p:nvGraphicFramePr>
        <p:xfrm>
          <a:off x="6034281" y="1464963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方程式" r:id="rId4" imgW="1358640" imgH="634680" progId="Equation.3">
                  <p:embed/>
                </p:oleObj>
              </mc:Choice>
              <mc:Fallback>
                <p:oleObj name="方程式" r:id="rId4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281" y="1464963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6707712" y="2923874"/>
            <a:ext cx="2116032" cy="1022651"/>
            <a:chOff x="6756699" y="2923874"/>
            <a:chExt cx="2116032" cy="1022651"/>
          </a:xfrm>
        </p:grpSpPr>
        <p:sp>
          <p:nvSpPr>
            <p:cNvPr id="6" name="文字方塊 5"/>
            <p:cNvSpPr txBox="1"/>
            <p:nvPr/>
          </p:nvSpPr>
          <p:spPr>
            <a:xfrm>
              <a:off x="6756699" y="2923874"/>
              <a:ext cx="2116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Height of peak: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974970"/>
                </p:ext>
              </p:extLst>
            </p:nvPr>
          </p:nvGraphicFramePr>
          <p:xfrm>
            <a:off x="6845546" y="3470275"/>
            <a:ext cx="193833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5" name="方程式" r:id="rId6" imgW="927000" imgH="228600" progId="Equation.3">
                    <p:embed/>
                  </p:oleObj>
                </mc:Choice>
                <mc:Fallback>
                  <p:oleObj name="方程式" r:id="rId6" imgW="927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5546" y="3470275"/>
                          <a:ext cx="193833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字方塊 10"/>
          <p:cNvSpPr txBox="1"/>
          <p:nvPr/>
        </p:nvSpPr>
        <p:spPr>
          <a:xfrm>
            <a:off x="1038967" y="4244504"/>
            <a:ext cx="1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96368" y="5384454"/>
            <a:ext cx="254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-40dB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23080" y="4111619"/>
            <a:ext cx="229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Only draw the peak when Q&gt;1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Draw a peak with height </a:t>
            </a:r>
            <a:r>
              <a:rPr lang="en-US" altLang="zh-TW" sz="2400" dirty="0" smtClean="0">
                <a:solidFill>
                  <a:srgbClr val="0000FF"/>
                </a:solidFill>
              </a:rPr>
              <a:t>20logQ</a:t>
            </a:r>
            <a:r>
              <a:rPr lang="en-US" altLang="zh-TW" sz="2400" dirty="0" smtClean="0"/>
              <a:t> at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2400" dirty="0" smtClean="0">
                <a:solidFill>
                  <a:srgbClr val="0000FF"/>
                </a:solidFill>
              </a:rPr>
              <a:t> </a:t>
            </a:r>
            <a:r>
              <a:rPr lang="en-US" altLang="zh-TW" sz="2400" dirty="0" smtClean="0"/>
              <a:t>is only an approximation</a:t>
            </a:r>
          </a:p>
          <a:p>
            <a:r>
              <a:rPr lang="en-US" altLang="zh-TW" sz="2400" dirty="0" smtClean="0"/>
              <a:t>Actually, </a:t>
            </a:r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070278" y="3309503"/>
            <a:ext cx="2967386" cy="1396001"/>
            <a:chOff x="238690" y="3264879"/>
            <a:chExt cx="2967386" cy="1396001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752893"/>
                </p:ext>
              </p:extLst>
            </p:nvPr>
          </p:nvGraphicFramePr>
          <p:xfrm>
            <a:off x="1559839" y="3679805"/>
            <a:ext cx="1646237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4" name="方程式" r:id="rId3" imgW="787320" imgH="469800" progId="Equation.3">
                    <p:embed/>
                  </p:oleObj>
                </mc:Choice>
                <mc:Fallback>
                  <p:oleObj name="方程式" r:id="rId3" imgW="78732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839" y="3679805"/>
                          <a:ext cx="1646237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字方塊 3"/>
            <p:cNvSpPr txBox="1"/>
            <p:nvPr/>
          </p:nvSpPr>
          <p:spPr>
            <a:xfrm>
              <a:off x="238690" y="3264879"/>
              <a:ext cx="1965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The peak is at </a:t>
              </a:r>
              <a:endParaRPr lang="zh-TW" altLang="en-US" sz="24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070278" y="4702693"/>
            <a:ext cx="3016548" cy="1580561"/>
            <a:chOff x="238690" y="4658069"/>
            <a:chExt cx="3016548" cy="1580561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088461"/>
                </p:ext>
              </p:extLst>
            </p:nvPr>
          </p:nvGraphicFramePr>
          <p:xfrm>
            <a:off x="581290" y="5239638"/>
            <a:ext cx="2673948" cy="998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5" name="方程式" r:id="rId5" imgW="1358640" imgH="507960" progId="Equation.3">
                    <p:embed/>
                  </p:oleObj>
                </mc:Choice>
                <mc:Fallback>
                  <p:oleObj name="方程式" r:id="rId5" imgW="135864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90" y="5239638"/>
                          <a:ext cx="2673948" cy="998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238690" y="4658069"/>
              <a:ext cx="1965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The height is</a:t>
              </a:r>
              <a:endParaRPr lang="zh-TW" altLang="en-US" sz="24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355797" y="2327718"/>
            <a:ext cx="4428974" cy="3898384"/>
            <a:chOff x="4355797" y="2327718"/>
            <a:chExt cx="4428974" cy="3898384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5797" y="3429153"/>
              <a:ext cx="3458949" cy="2796949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4843" y="2327718"/>
              <a:ext cx="2229928" cy="2332848"/>
            </a:xfrm>
            <a:prstGeom prst="rect">
              <a:avLst/>
            </a:prstGeom>
          </p:spPr>
        </p:pic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831126"/>
                </p:ext>
              </p:extLst>
            </p:nvPr>
          </p:nvGraphicFramePr>
          <p:xfrm>
            <a:off x="7737132" y="2475478"/>
            <a:ext cx="636833" cy="364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6" name="方程式" r:id="rId9" imgW="355320" imgH="203040" progId="Equation.3">
                    <p:embed/>
                  </p:oleObj>
                </mc:Choice>
                <mc:Fallback>
                  <p:oleObj name="方程式" r:id="rId9" imgW="355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7132" y="2475478"/>
                          <a:ext cx="636833" cy="364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871948"/>
                </p:ext>
              </p:extLst>
            </p:nvPr>
          </p:nvGraphicFramePr>
          <p:xfrm>
            <a:off x="7762647" y="2857592"/>
            <a:ext cx="968527" cy="352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方程式" r:id="rId11" imgW="558720" imgH="203040" progId="Equation.3">
                    <p:embed/>
                  </p:oleObj>
                </mc:Choice>
                <mc:Fallback>
                  <p:oleObj name="方程式" r:id="rId11" imgW="558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2647" y="2857592"/>
                          <a:ext cx="968527" cy="3526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472228"/>
                </p:ext>
              </p:extLst>
            </p:nvPr>
          </p:nvGraphicFramePr>
          <p:xfrm>
            <a:off x="7750933" y="3270169"/>
            <a:ext cx="857991" cy="352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8" name="方程式" r:id="rId13" imgW="495000" imgH="203040" progId="Equation.3">
                    <p:embed/>
                  </p:oleObj>
                </mc:Choice>
                <mc:Fallback>
                  <p:oleObj name="方程式" r:id="rId13" imgW="495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933" y="3270169"/>
                          <a:ext cx="857991" cy="352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457399"/>
                </p:ext>
              </p:extLst>
            </p:nvPr>
          </p:nvGraphicFramePr>
          <p:xfrm>
            <a:off x="7746549" y="3697551"/>
            <a:ext cx="681415" cy="363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9" name="方程式" r:id="rId15" imgW="380880" imgH="203040" progId="Equation.3">
                    <p:embed/>
                  </p:oleObj>
                </mc:Choice>
                <mc:Fallback>
                  <p:oleObj name="方程式" r:id="rId15" imgW="380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6549" y="3697551"/>
                          <a:ext cx="681415" cy="363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807942"/>
                </p:ext>
              </p:extLst>
            </p:nvPr>
          </p:nvGraphicFramePr>
          <p:xfrm>
            <a:off x="7762647" y="4110492"/>
            <a:ext cx="78582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0" name="方程式" r:id="rId17" imgW="444240" imgH="203040" progId="Equation.3">
                    <p:embed/>
                  </p:oleObj>
                </mc:Choice>
                <mc:Fallback>
                  <p:oleObj name="方程式" r:id="rId17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2647" y="4110492"/>
                          <a:ext cx="78582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群組 24"/>
          <p:cNvGrpSpPr/>
          <p:nvPr/>
        </p:nvGrpSpPr>
        <p:grpSpPr>
          <a:xfrm>
            <a:off x="5350470" y="5034441"/>
            <a:ext cx="697479" cy="1310471"/>
            <a:chOff x="5350470" y="5034441"/>
            <a:chExt cx="697479" cy="1310471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882770"/>
                </p:ext>
              </p:extLst>
            </p:nvPr>
          </p:nvGraphicFramePr>
          <p:xfrm>
            <a:off x="5350470" y="5710611"/>
            <a:ext cx="527341" cy="634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1" name="方程式" r:id="rId19" imgW="190440" imgH="228600" progId="Equation.3">
                    <p:embed/>
                  </p:oleObj>
                </mc:Choice>
                <mc:Fallback>
                  <p:oleObj name="方程式" r:id="rId19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0470" y="5710611"/>
                          <a:ext cx="527341" cy="634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直線單箭頭接點 23"/>
            <p:cNvCxnSpPr/>
            <p:nvPr/>
          </p:nvCxnSpPr>
          <p:spPr>
            <a:xfrm flipH="1">
              <a:off x="5632801" y="5034441"/>
              <a:ext cx="415148" cy="850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84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Complex </a:t>
            </a:r>
            <a:r>
              <a:rPr lang="en-US" altLang="zh-TW" dirty="0" smtClean="0"/>
              <a:t>Zeros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681956"/>
            <a:ext cx="6791325" cy="46386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88795" y="4001293"/>
            <a:ext cx="1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39682" y="2776686"/>
            <a:ext cx="254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+</a:t>
            </a:r>
            <a:r>
              <a:rPr lang="en-US" altLang="zh-TW" sz="2400" dirty="0" smtClean="0">
                <a:solidFill>
                  <a:srgbClr val="FF0000"/>
                </a:solidFill>
              </a:rPr>
              <a:t>40dB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>
            <a:endCxn id="5" idx="2"/>
          </p:cNvCxnSpPr>
          <p:nvPr/>
        </p:nvCxnSpPr>
        <p:spPr>
          <a:xfrm flipV="1">
            <a:off x="3060811" y="4462958"/>
            <a:ext cx="0" cy="442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2"/>
          </p:cNvCxnSpPr>
          <p:nvPr/>
        </p:nvCxnSpPr>
        <p:spPr>
          <a:xfrm flipH="1" flipV="1">
            <a:off x="5310413" y="3238351"/>
            <a:ext cx="829130" cy="375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047000" y="4919022"/>
            <a:ext cx="2503311" cy="564315"/>
            <a:chOff x="5047000" y="4919022"/>
            <a:chExt cx="2503311" cy="564315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380907"/>
                </p:ext>
              </p:extLst>
            </p:nvPr>
          </p:nvGraphicFramePr>
          <p:xfrm>
            <a:off x="5611974" y="4930887"/>
            <a:ext cx="193833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6" name="方程式" r:id="rId4" imgW="927000" imgH="228600" progId="Equation.3">
                    <p:embed/>
                  </p:oleObj>
                </mc:Choice>
                <mc:Fallback>
                  <p:oleObj name="方程式" r:id="rId4" imgW="927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1974" y="4930887"/>
                          <a:ext cx="193833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直線單箭頭接點 11"/>
            <p:cNvCxnSpPr/>
            <p:nvPr/>
          </p:nvCxnSpPr>
          <p:spPr>
            <a:xfrm flipV="1">
              <a:off x="5047000" y="4919022"/>
              <a:ext cx="0" cy="56431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rot="5400000" flipV="1">
              <a:off x="5407373" y="4947577"/>
              <a:ext cx="0" cy="4428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5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Asymptotic Lines: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Phase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6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39222"/>
              </p:ext>
            </p:extLst>
          </p:nvPr>
        </p:nvGraphicFramePr>
        <p:xfrm>
          <a:off x="599622" y="1971341"/>
          <a:ext cx="3590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方程式" r:id="rId3" imgW="1663560" imgH="431640" progId="Equation.3">
                  <p:embed/>
                </p:oleObj>
              </mc:Choice>
              <mc:Fallback>
                <p:oleObj name="方程式" r:id="rId3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22" y="1971341"/>
                        <a:ext cx="3590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95555"/>
              </p:ext>
            </p:extLst>
          </p:nvPr>
        </p:nvGraphicFramePr>
        <p:xfrm>
          <a:off x="4465410" y="1971341"/>
          <a:ext cx="43592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方程式" r:id="rId5" imgW="2019240" imgH="431640" progId="Equation.3">
                  <p:embed/>
                </p:oleObj>
              </mc:Choice>
              <mc:Fallback>
                <p:oleObj name="方程式" r:id="rId5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410" y="1971341"/>
                        <a:ext cx="43592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647698" y="5492122"/>
            <a:ext cx="493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Again, draw </a:t>
            </a:r>
            <a:r>
              <a:rPr lang="en-US" altLang="zh-TW" sz="2400" dirty="0" smtClean="0">
                <a:solidFill>
                  <a:srgbClr val="0000FF"/>
                </a:solidFill>
              </a:rPr>
              <a:t>each term individually, and then add </a:t>
            </a:r>
            <a:r>
              <a:rPr lang="en-US" altLang="zh-TW" sz="2400" dirty="0">
                <a:solidFill>
                  <a:srgbClr val="0000FF"/>
                </a:solidFill>
              </a:rPr>
              <a:t>them together</a:t>
            </a:r>
            <a:r>
              <a:rPr lang="en-US" altLang="zh-TW" sz="2400" dirty="0" smtClean="0">
                <a:solidFill>
                  <a:srgbClr val="0000FF"/>
                </a:solidFill>
              </a:rPr>
              <a:t>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84086"/>
              </p:ext>
            </p:extLst>
          </p:nvPr>
        </p:nvGraphicFramePr>
        <p:xfrm>
          <a:off x="1757815" y="3435234"/>
          <a:ext cx="1779766" cy="49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方程式" r:id="rId7" imgW="736560" imgH="203040" progId="Equation.3">
                  <p:embed/>
                </p:oleObj>
              </mc:Choice>
              <mc:Fallback>
                <p:oleObj name="方程式" r:id="rId7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815" y="3435234"/>
                        <a:ext cx="1779766" cy="491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68633"/>
              </p:ext>
            </p:extLst>
          </p:nvPr>
        </p:nvGraphicFramePr>
        <p:xfrm>
          <a:off x="2680356" y="4762988"/>
          <a:ext cx="4751055" cy="5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方程式" r:id="rId9" imgW="1790640" imgH="215640" progId="Equation.3">
                  <p:embed/>
                </p:oleObj>
              </mc:Choice>
              <mc:Fallback>
                <p:oleObj name="方程式" r:id="rId9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356" y="4762988"/>
                        <a:ext cx="4751055" cy="5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1500"/>
              </p:ext>
            </p:extLst>
          </p:nvPr>
        </p:nvGraphicFramePr>
        <p:xfrm>
          <a:off x="2647698" y="4087335"/>
          <a:ext cx="4751055" cy="58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方程式" r:id="rId11" imgW="1739880" imgH="215640" progId="Equation.3">
                  <p:embed/>
                </p:oleObj>
              </mc:Choice>
              <mc:Fallback>
                <p:oleObj name="方程式" r:id="rId11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698" y="4087335"/>
                        <a:ext cx="4751055" cy="588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9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- Constant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432944" y="1690689"/>
            <a:ext cx="8391525" cy="423862"/>
            <a:chOff x="432944" y="1690689"/>
            <a:chExt cx="8391525" cy="423862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13915"/>
                </p:ext>
              </p:extLst>
            </p:nvPr>
          </p:nvGraphicFramePr>
          <p:xfrm>
            <a:off x="432944" y="1714501"/>
            <a:ext cx="14493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6" name="方程式" r:id="rId4" imgW="736560" imgH="203040" progId="Equation.3">
                    <p:embed/>
                  </p:oleObj>
                </mc:Choice>
                <mc:Fallback>
                  <p:oleObj name="方程式" r:id="rId4" imgW="736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44" y="1714501"/>
                          <a:ext cx="144938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420678"/>
                </p:ext>
              </p:extLst>
            </p:nvPr>
          </p:nvGraphicFramePr>
          <p:xfrm>
            <a:off x="5303394" y="1690689"/>
            <a:ext cx="35210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7" name="方程式" r:id="rId6" imgW="1790640" imgH="215640" progId="Equation.3">
                    <p:embed/>
                  </p:oleObj>
                </mc:Choice>
                <mc:Fallback>
                  <p:oleObj name="方程式" r:id="rId6" imgW="1790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394" y="1690689"/>
                          <a:ext cx="35210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2707630"/>
                </p:ext>
              </p:extLst>
            </p:nvPr>
          </p:nvGraphicFramePr>
          <p:xfrm>
            <a:off x="1882331" y="1690689"/>
            <a:ext cx="342106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8" name="方程式" r:id="rId8" imgW="1739880" imgH="215640" progId="Equation.3">
                    <p:embed/>
                  </p:oleObj>
                </mc:Choice>
                <mc:Fallback>
                  <p:oleObj name="方程式" r:id="rId8" imgW="1739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331" y="1690689"/>
                          <a:ext cx="342106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1289957" y="1690689"/>
            <a:ext cx="592374" cy="423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0754" y="3459164"/>
            <a:ext cx="3257550" cy="24955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8304" y="3440114"/>
            <a:ext cx="3571875" cy="2533650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70033"/>
              </p:ext>
            </p:extLst>
          </p:nvPr>
        </p:nvGraphicFramePr>
        <p:xfrm>
          <a:off x="980970" y="3440114"/>
          <a:ext cx="549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" name="方程式" r:id="rId12" imgW="279360" imgH="164880" progId="Equation.3">
                  <p:embed/>
                </p:oleObj>
              </mc:Choice>
              <mc:Fallback>
                <p:oleObj name="方程式" r:id="rId12" imgW="2793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970" y="3440114"/>
                        <a:ext cx="5492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01554"/>
              </p:ext>
            </p:extLst>
          </p:nvPr>
        </p:nvGraphicFramePr>
        <p:xfrm>
          <a:off x="4604657" y="3440114"/>
          <a:ext cx="549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0" name="方程式" r:id="rId14" imgW="279360" imgH="164880" progId="Equation.3">
                  <p:embed/>
                </p:oleObj>
              </mc:Choice>
              <mc:Fallback>
                <p:oleObj name="方程式" r:id="rId14" imgW="2793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657" y="3440114"/>
                        <a:ext cx="5492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91043"/>
              </p:ext>
            </p:extLst>
          </p:nvPr>
        </p:nvGraphicFramePr>
        <p:xfrm>
          <a:off x="2372180" y="3688557"/>
          <a:ext cx="774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方程式" r:id="rId16" imgW="393480" imgH="177480" progId="Equation.3">
                  <p:embed/>
                </p:oleObj>
              </mc:Choice>
              <mc:Fallback>
                <p:oleObj name="方程式" r:id="rId16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180" y="3688557"/>
                        <a:ext cx="7747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35667"/>
              </p:ext>
            </p:extLst>
          </p:nvPr>
        </p:nvGraphicFramePr>
        <p:xfrm>
          <a:off x="6004939" y="3688557"/>
          <a:ext cx="774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方程式" r:id="rId18" imgW="393480" imgH="177480" progId="Equation.3">
                  <p:embed/>
                </p:oleObj>
              </mc:Choice>
              <mc:Fallback>
                <p:oleObj name="方程式" r:id="rId18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939" y="3688557"/>
                        <a:ext cx="7747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2372180" y="2552700"/>
            <a:ext cx="363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Two answers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– Real Poles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32944" y="1690689"/>
            <a:ext cx="8391525" cy="423862"/>
            <a:chOff x="432944" y="1690689"/>
            <a:chExt cx="8391525" cy="42386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9150385"/>
                </p:ext>
              </p:extLst>
            </p:nvPr>
          </p:nvGraphicFramePr>
          <p:xfrm>
            <a:off x="432944" y="1714501"/>
            <a:ext cx="14493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1" name="方程式" r:id="rId3" imgW="736560" imgH="203040" progId="Equation.3">
                    <p:embed/>
                  </p:oleObj>
                </mc:Choice>
                <mc:Fallback>
                  <p:oleObj name="方程式" r:id="rId3" imgW="736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44" y="1714501"/>
                          <a:ext cx="144938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057673"/>
                </p:ext>
              </p:extLst>
            </p:nvPr>
          </p:nvGraphicFramePr>
          <p:xfrm>
            <a:off x="5303394" y="1690689"/>
            <a:ext cx="35210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2" name="方程式" r:id="rId5" imgW="1790640" imgH="215640" progId="Equation.3">
                    <p:embed/>
                  </p:oleObj>
                </mc:Choice>
                <mc:Fallback>
                  <p:oleObj name="方程式" r:id="rId5" imgW="1790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394" y="1690689"/>
                          <a:ext cx="35210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6223932"/>
                </p:ext>
              </p:extLst>
            </p:nvPr>
          </p:nvGraphicFramePr>
          <p:xfrm>
            <a:off x="1882331" y="1690689"/>
            <a:ext cx="342106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3" name="方程式" r:id="rId7" imgW="1739880" imgH="215640" progId="Equation.3">
                    <p:embed/>
                  </p:oleObj>
                </mc:Choice>
                <mc:Fallback>
                  <p:oleObj name="方程式" r:id="rId7" imgW="1739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331" y="1690689"/>
                          <a:ext cx="342106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/>
          <p:cNvSpPr/>
          <p:nvPr/>
        </p:nvSpPr>
        <p:spPr>
          <a:xfrm>
            <a:off x="5303395" y="1657353"/>
            <a:ext cx="1611756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255903" y="2554587"/>
            <a:ext cx="299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a real number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092608" y="3163696"/>
            <a:ext cx="2661897" cy="2923754"/>
            <a:chOff x="628650" y="3163696"/>
            <a:chExt cx="2661897" cy="2923754"/>
          </a:xfrm>
        </p:grpSpPr>
        <p:grpSp>
          <p:nvGrpSpPr>
            <p:cNvPr id="12" name="群組 11"/>
            <p:cNvGrpSpPr/>
            <p:nvPr/>
          </p:nvGrpSpPr>
          <p:grpSpPr>
            <a:xfrm>
              <a:off x="628650" y="3163696"/>
              <a:ext cx="2661897" cy="2923754"/>
              <a:chOff x="6851405" y="-183534"/>
              <a:chExt cx="2661897" cy="2923754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6851405" y="1320669"/>
                <a:ext cx="266189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 flipV="1">
                <a:off x="8182353" y="-183534"/>
                <a:ext cx="0" cy="29237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6753817"/>
                  </p:ext>
                </p:extLst>
              </p:nvPr>
            </p:nvGraphicFramePr>
            <p:xfrm>
              <a:off x="8338494" y="72452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94" name="方程式" r:id="rId9" imgW="152280" imgH="139680" progId="Equation.3">
                      <p:embed/>
                    </p:oleObj>
                  </mc:Choice>
                  <mc:Fallback>
                    <p:oleObj name="方程式" r:id="rId9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8494" y="72452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7242753"/>
                  </p:ext>
                </p:extLst>
              </p:nvPr>
            </p:nvGraphicFramePr>
            <p:xfrm>
              <a:off x="9070141" y="1400723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95" name="方程式" r:id="rId11" imgW="152280" imgH="139680" progId="Equation.3">
                      <p:embed/>
                    </p:oleObj>
                  </mc:Choice>
                  <mc:Fallback>
                    <p:oleObj name="方程式" r:id="rId11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0141" y="1400723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8962277"/>
                  </p:ext>
                </p:extLst>
              </p:nvPr>
            </p:nvGraphicFramePr>
            <p:xfrm>
              <a:off x="7340355" y="1321608"/>
              <a:ext cx="371475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96" name="方程式" r:id="rId13" imgW="177480" imgH="215640" progId="Equation.3">
                      <p:embed/>
                    </p:oleObj>
                  </mc:Choice>
                  <mc:Fallback>
                    <p:oleObj name="方程式" r:id="rId13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0355" y="1321608"/>
                            <a:ext cx="371475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群組 18"/>
            <p:cNvGrpSpPr/>
            <p:nvPr/>
          </p:nvGrpSpPr>
          <p:grpSpPr>
            <a:xfrm>
              <a:off x="1198874" y="4562073"/>
              <a:ext cx="203200" cy="203200"/>
              <a:chOff x="2065867" y="3437467"/>
              <a:chExt cx="203200" cy="203200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H="1">
                <a:off x="2065867" y="3437467"/>
                <a:ext cx="203200" cy="203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文字方塊 22"/>
          <p:cNvSpPr txBox="1"/>
          <p:nvPr/>
        </p:nvSpPr>
        <p:spPr>
          <a:xfrm>
            <a:off x="4642292" y="5050907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642292" y="2936264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84262"/>
              </p:ext>
            </p:extLst>
          </p:nvPr>
        </p:nvGraphicFramePr>
        <p:xfrm>
          <a:off x="5171422" y="3466188"/>
          <a:ext cx="20494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7" name="方程式" r:id="rId15" imgW="1041120" imgH="215640" progId="Equation.3">
                  <p:embed/>
                </p:oleObj>
              </mc:Choice>
              <mc:Fallback>
                <p:oleObj name="方程式" r:id="rId15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22" y="3466188"/>
                        <a:ext cx="20494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576755"/>
              </p:ext>
            </p:extLst>
          </p:nvPr>
        </p:nvGraphicFramePr>
        <p:xfrm>
          <a:off x="7502385" y="345925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8" name="方程式" r:id="rId17" imgW="164880" imgH="203040" progId="Equation.3">
                  <p:embed/>
                </p:oleObj>
              </mc:Choice>
              <mc:Fallback>
                <p:oleObj name="方程式" r:id="rId17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385" y="3459252"/>
                        <a:ext cx="323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76091"/>
              </p:ext>
            </p:extLst>
          </p:nvPr>
        </p:nvGraphicFramePr>
        <p:xfrm>
          <a:off x="5171422" y="5562942"/>
          <a:ext cx="20494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9" name="方程式" r:id="rId19" imgW="1041120" imgH="215640" progId="Equation.3">
                  <p:embed/>
                </p:oleObj>
              </mc:Choice>
              <mc:Fallback>
                <p:oleObj name="方程式" r:id="rId19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22" y="5562942"/>
                        <a:ext cx="20494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33611"/>
              </p:ext>
            </p:extLst>
          </p:nvPr>
        </p:nvGraphicFramePr>
        <p:xfrm>
          <a:off x="7322482" y="5551035"/>
          <a:ext cx="673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name="方程式" r:id="rId21" imgW="342720" imgH="203040" progId="Equation.3">
                  <p:embed/>
                </p:oleObj>
              </mc:Choice>
              <mc:Fallback>
                <p:oleObj name="方程式" r:id="rId21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482" y="5551035"/>
                        <a:ext cx="673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4645906" y="3980482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18134"/>
              </p:ext>
            </p:extLst>
          </p:nvPr>
        </p:nvGraphicFramePr>
        <p:xfrm>
          <a:off x="5271432" y="4536021"/>
          <a:ext cx="2051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name="方程式" r:id="rId23" imgW="1041120" imgH="215640" progId="Equation.3">
                  <p:embed/>
                </p:oleObj>
              </mc:Choice>
              <mc:Fallback>
                <p:oleObj name="方程式" r:id="rId23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432" y="4536021"/>
                        <a:ext cx="2051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19817"/>
              </p:ext>
            </p:extLst>
          </p:nvPr>
        </p:nvGraphicFramePr>
        <p:xfrm>
          <a:off x="7322482" y="4547927"/>
          <a:ext cx="673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2" name="方程式" r:id="rId25" imgW="342720" imgH="203040" progId="Equation.3">
                  <p:embed/>
                </p:oleObj>
              </mc:Choice>
              <mc:Fallback>
                <p:oleObj name="方程式" r:id="rId2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482" y="4547927"/>
                        <a:ext cx="673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2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3" grpId="0"/>
      <p:bldP spid="30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– Real Poles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432944" y="1714501"/>
          <a:ext cx="1449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方程式" r:id="rId3" imgW="736560" imgH="203040" progId="Equation.3">
                  <p:embed/>
                </p:oleObj>
              </mc:Choice>
              <mc:Fallback>
                <p:oleObj name="方程式" r:id="rId3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44" y="1714501"/>
                        <a:ext cx="14493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52050"/>
              </p:ext>
            </p:extLst>
          </p:nvPr>
        </p:nvGraphicFramePr>
        <p:xfrm>
          <a:off x="5303394" y="1690689"/>
          <a:ext cx="35210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" name="方程式" r:id="rId5" imgW="1790640" imgH="215640" progId="Equation.3">
                  <p:embed/>
                </p:oleObj>
              </mc:Choice>
              <mc:Fallback>
                <p:oleObj name="方程式" r:id="rId5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394" y="1690689"/>
                        <a:ext cx="35210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882331" y="1690689"/>
          <a:ext cx="34210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" name="方程式" r:id="rId7" imgW="1739880" imgH="215640" progId="Equation.3">
                  <p:embed/>
                </p:oleObj>
              </mc:Choice>
              <mc:Fallback>
                <p:oleObj name="方程式" r:id="rId7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331" y="1690689"/>
                        <a:ext cx="34210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303395" y="1657353"/>
            <a:ext cx="1611756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2599" y="3207329"/>
            <a:ext cx="3692725" cy="3385339"/>
            <a:chOff x="452599" y="3020719"/>
            <a:chExt cx="3692725" cy="338533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6849" y="3377108"/>
              <a:ext cx="3038475" cy="3028950"/>
            </a:xfrm>
            <a:prstGeom prst="rect">
              <a:avLst/>
            </a:prstGeom>
          </p:spPr>
        </p:pic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801178"/>
                </p:ext>
              </p:extLst>
            </p:nvPr>
          </p:nvGraphicFramePr>
          <p:xfrm>
            <a:off x="452599" y="3020719"/>
            <a:ext cx="162401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9" name="方程式" r:id="rId10" imgW="825480" imgH="215640" progId="Equation.3">
                    <p:embed/>
                  </p:oleObj>
                </mc:Choice>
                <mc:Fallback>
                  <p:oleObj name="方程式" r:id="rId10" imgW="825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599" y="3020719"/>
                          <a:ext cx="162401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000058"/>
                </p:ext>
              </p:extLst>
            </p:nvPr>
          </p:nvGraphicFramePr>
          <p:xfrm>
            <a:off x="872566" y="3917108"/>
            <a:ext cx="3238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0" name="方程式" r:id="rId12" imgW="164880" imgH="203040" progId="Equation.3">
                    <p:embed/>
                  </p:oleObj>
                </mc:Choice>
                <mc:Fallback>
                  <p:oleObj name="方程式" r:id="rId12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566" y="3917108"/>
                          <a:ext cx="3238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文字方塊 41"/>
            <p:cNvSpPr txBox="1"/>
            <p:nvPr/>
          </p:nvSpPr>
          <p:spPr>
            <a:xfrm>
              <a:off x="2645821" y="3886300"/>
              <a:ext cx="758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|p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944168" y="3393936"/>
              <a:ext cx="121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0.1|p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985063" y="4503440"/>
              <a:ext cx="1160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10|p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手繪多邊形 8"/>
          <p:cNvSpPr/>
          <p:nvPr/>
        </p:nvSpPr>
        <p:spPr>
          <a:xfrm>
            <a:off x="1915886" y="3989353"/>
            <a:ext cx="319314" cy="362857"/>
          </a:xfrm>
          <a:custGeom>
            <a:avLst/>
            <a:gdLst>
              <a:gd name="connsiteX0" fmla="*/ 0 w 319314"/>
              <a:gd name="connsiteY0" fmla="*/ 362857 h 362857"/>
              <a:gd name="connsiteX1" fmla="*/ 101600 w 319314"/>
              <a:gd name="connsiteY1" fmla="*/ 130628 h 362857"/>
              <a:gd name="connsiteX2" fmla="*/ 319314 w 319314"/>
              <a:gd name="connsiteY2" fmla="*/ 0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14" h="362857">
                <a:moveTo>
                  <a:pt x="0" y="362857"/>
                </a:moveTo>
                <a:cubicBezTo>
                  <a:pt x="24190" y="276980"/>
                  <a:pt x="48381" y="191104"/>
                  <a:pt x="101600" y="130628"/>
                </a:cubicBezTo>
                <a:cubicBezTo>
                  <a:pt x="154819" y="70152"/>
                  <a:pt x="237066" y="35076"/>
                  <a:pt x="319314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3292170" y="5034381"/>
            <a:ext cx="89659" cy="725715"/>
          </a:xfrm>
          <a:custGeom>
            <a:avLst/>
            <a:gdLst>
              <a:gd name="connsiteX0" fmla="*/ 31601 w 89659"/>
              <a:gd name="connsiteY0" fmla="*/ 725715 h 725715"/>
              <a:gd name="connsiteX1" fmla="*/ 2573 w 89659"/>
              <a:gd name="connsiteY1" fmla="*/ 348343 h 725715"/>
              <a:gd name="connsiteX2" fmla="*/ 89659 w 89659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59" h="725715">
                <a:moveTo>
                  <a:pt x="31601" y="725715"/>
                </a:moveTo>
                <a:cubicBezTo>
                  <a:pt x="12249" y="597505"/>
                  <a:pt x="-7103" y="469295"/>
                  <a:pt x="2573" y="348343"/>
                </a:cubicBezTo>
                <a:cubicBezTo>
                  <a:pt x="12249" y="227391"/>
                  <a:pt x="50954" y="113695"/>
                  <a:pt x="8965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255903" y="2554587"/>
            <a:ext cx="299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a real number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42292" y="5050907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42292" y="2936264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05906"/>
              </p:ext>
            </p:extLst>
          </p:nvPr>
        </p:nvGraphicFramePr>
        <p:xfrm>
          <a:off x="5171422" y="3466188"/>
          <a:ext cx="20494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" name="方程式" r:id="rId14" imgW="1041120" imgH="215640" progId="Equation.3">
                  <p:embed/>
                </p:oleObj>
              </mc:Choice>
              <mc:Fallback>
                <p:oleObj name="方程式" r:id="rId1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22" y="3466188"/>
                        <a:ext cx="20494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14940"/>
              </p:ext>
            </p:extLst>
          </p:nvPr>
        </p:nvGraphicFramePr>
        <p:xfrm>
          <a:off x="7502385" y="345925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2" name="方程式" r:id="rId16" imgW="164880" imgH="203040" progId="Equation.3">
                  <p:embed/>
                </p:oleObj>
              </mc:Choice>
              <mc:Fallback>
                <p:oleObj name="方程式" r:id="rId16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385" y="3459252"/>
                        <a:ext cx="323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25914"/>
              </p:ext>
            </p:extLst>
          </p:nvPr>
        </p:nvGraphicFramePr>
        <p:xfrm>
          <a:off x="5171422" y="5562942"/>
          <a:ext cx="20494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3" name="方程式" r:id="rId17" imgW="1041120" imgH="215640" progId="Equation.3">
                  <p:embed/>
                </p:oleObj>
              </mc:Choice>
              <mc:Fallback>
                <p:oleObj name="方程式" r:id="rId17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22" y="5562942"/>
                        <a:ext cx="20494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41844"/>
              </p:ext>
            </p:extLst>
          </p:nvPr>
        </p:nvGraphicFramePr>
        <p:xfrm>
          <a:off x="7322482" y="5551035"/>
          <a:ext cx="673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4" name="方程式" r:id="rId19" imgW="342720" imgH="203040" progId="Equation.3">
                  <p:embed/>
                </p:oleObj>
              </mc:Choice>
              <mc:Fallback>
                <p:oleObj name="方程式" r:id="rId19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482" y="5551035"/>
                        <a:ext cx="673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文字方塊 47"/>
          <p:cNvSpPr txBox="1"/>
          <p:nvPr/>
        </p:nvSpPr>
        <p:spPr>
          <a:xfrm>
            <a:off x="4645906" y="3980482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16912"/>
              </p:ext>
            </p:extLst>
          </p:nvPr>
        </p:nvGraphicFramePr>
        <p:xfrm>
          <a:off x="5271432" y="4536021"/>
          <a:ext cx="2051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5" name="方程式" r:id="rId21" imgW="1041120" imgH="215640" progId="Equation.3">
                  <p:embed/>
                </p:oleObj>
              </mc:Choice>
              <mc:Fallback>
                <p:oleObj name="方程式" r:id="rId21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432" y="4536021"/>
                        <a:ext cx="2051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62643"/>
              </p:ext>
            </p:extLst>
          </p:nvPr>
        </p:nvGraphicFramePr>
        <p:xfrm>
          <a:off x="7322482" y="4547927"/>
          <a:ext cx="673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6" name="方程式" r:id="rId23" imgW="342720" imgH="203040" progId="Equation.3">
                  <p:embed/>
                </p:oleObj>
              </mc:Choice>
              <mc:Fallback>
                <p:oleObj name="方程式" r:id="rId2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482" y="4547927"/>
                        <a:ext cx="673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2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– Real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825625"/>
            <a:ext cx="6505575" cy="450532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5311844" y="3978272"/>
            <a:ext cx="753676" cy="2905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913596" y="3655107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Asymptotic Bode Plot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12029" y="2941308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Exact</a:t>
            </a:r>
          </a:p>
          <a:p>
            <a:pPr algn="ctr"/>
            <a:r>
              <a:rPr lang="en-US" altLang="zh-TW" dirty="0" smtClean="0"/>
              <a:t>Bode Plot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168736" y="3231244"/>
            <a:ext cx="755689" cy="23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2890837" y="3027379"/>
            <a:ext cx="923925" cy="839659"/>
            <a:chOff x="2890837" y="3027379"/>
            <a:chExt cx="923925" cy="839659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979802"/>
                </p:ext>
              </p:extLst>
            </p:nvPr>
          </p:nvGraphicFramePr>
          <p:xfrm>
            <a:off x="2890837" y="3443175"/>
            <a:ext cx="923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9" name="方程式" r:id="rId4" imgW="469800" imgH="215640" progId="Equation.3">
                    <p:embed/>
                  </p:oleObj>
                </mc:Choice>
                <mc:Fallback>
                  <p:oleObj name="方程式" r:id="rId4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837" y="3443175"/>
                          <a:ext cx="92392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線單箭頭接點 18"/>
            <p:cNvCxnSpPr/>
            <p:nvPr/>
          </p:nvCxnSpPr>
          <p:spPr>
            <a:xfrm>
              <a:off x="3352800" y="3027379"/>
              <a:ext cx="0" cy="442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4400550" y="3902321"/>
            <a:ext cx="523875" cy="833192"/>
            <a:chOff x="4400550" y="3902321"/>
            <a:chExt cx="523875" cy="833192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033302"/>
                </p:ext>
              </p:extLst>
            </p:nvPr>
          </p:nvGraphicFramePr>
          <p:xfrm>
            <a:off x="4400550" y="4311651"/>
            <a:ext cx="5238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0" name="方程式" r:id="rId6" imgW="266400" imgH="215640" progId="Equation.3">
                    <p:embed/>
                  </p:oleObj>
                </mc:Choice>
                <mc:Fallback>
                  <p:oleObj name="方程式" r:id="rId6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0550" y="4311651"/>
                          <a:ext cx="5238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直線單箭頭接點 23"/>
            <p:cNvCxnSpPr/>
            <p:nvPr/>
          </p:nvCxnSpPr>
          <p:spPr>
            <a:xfrm>
              <a:off x="4660899" y="3902321"/>
              <a:ext cx="0" cy="442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5688682" y="4735513"/>
            <a:ext cx="847725" cy="853628"/>
            <a:chOff x="5688682" y="4735513"/>
            <a:chExt cx="847725" cy="853628"/>
          </a:xfrm>
        </p:grpSpPr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4709632"/>
                </p:ext>
              </p:extLst>
            </p:nvPr>
          </p:nvGraphicFramePr>
          <p:xfrm>
            <a:off x="5688682" y="5165279"/>
            <a:ext cx="84772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1" name="方程式" r:id="rId8" imgW="431640" imgH="215640" progId="Equation.3">
                    <p:embed/>
                  </p:oleObj>
                </mc:Choice>
                <mc:Fallback>
                  <p:oleObj name="方程式" r:id="rId8" imgW="431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8682" y="5165279"/>
                          <a:ext cx="84772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直線單箭頭接點 24"/>
            <p:cNvCxnSpPr/>
            <p:nvPr/>
          </p:nvCxnSpPr>
          <p:spPr>
            <a:xfrm>
              <a:off x="6065520" y="4735513"/>
              <a:ext cx="0" cy="442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8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– Real Zeros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32944" y="1690689"/>
            <a:ext cx="8391525" cy="423862"/>
            <a:chOff x="432944" y="1690689"/>
            <a:chExt cx="8391525" cy="42386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32944" y="1714501"/>
            <a:ext cx="14493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4" name="方程式" r:id="rId3" imgW="736560" imgH="203040" progId="Equation.3">
                    <p:embed/>
                  </p:oleObj>
                </mc:Choice>
                <mc:Fallback>
                  <p:oleObj name="方程式" r:id="rId3" imgW="736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44" y="1714501"/>
                          <a:ext cx="144938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303394" y="1690689"/>
            <a:ext cx="3521075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5" name="方程式" r:id="rId5" imgW="1790640" imgH="215640" progId="Equation.3">
                    <p:embed/>
                  </p:oleObj>
                </mc:Choice>
                <mc:Fallback>
                  <p:oleObj name="方程式" r:id="rId5" imgW="1790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394" y="1690689"/>
                          <a:ext cx="3521075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882331" y="1690689"/>
            <a:ext cx="342106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6" name="方程式" r:id="rId7" imgW="1739880" imgH="215640" progId="Equation.3">
                    <p:embed/>
                  </p:oleObj>
                </mc:Choice>
                <mc:Fallback>
                  <p:oleObj name="方程式" r:id="rId7" imgW="1739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331" y="1690689"/>
                          <a:ext cx="342106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/>
          <p:cNvSpPr/>
          <p:nvPr/>
        </p:nvSpPr>
        <p:spPr>
          <a:xfrm>
            <a:off x="2091438" y="1673527"/>
            <a:ext cx="1386548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46897" y="2648738"/>
            <a:ext cx="299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z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is a real number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555032" y="3664270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553000" y="2752014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45567"/>
              </p:ext>
            </p:extLst>
          </p:nvPr>
        </p:nvGraphicFramePr>
        <p:xfrm>
          <a:off x="6162352" y="2797758"/>
          <a:ext cx="17732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7" name="方程式" r:id="rId9" imgW="901440" imgH="215640" progId="Equation.3">
                  <p:embed/>
                </p:oleObj>
              </mc:Choice>
              <mc:Fallback>
                <p:oleObj name="方程式" r:id="rId9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352" y="2797758"/>
                        <a:ext cx="17732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60414"/>
              </p:ext>
            </p:extLst>
          </p:nvPr>
        </p:nvGraphicFramePr>
        <p:xfrm>
          <a:off x="8242469" y="2766468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" name="方程式" r:id="rId11" imgW="164880" imgH="203040" progId="Equation.3">
                  <p:embed/>
                </p:oleObj>
              </mc:Choice>
              <mc:Fallback>
                <p:oleObj name="方程式" r:id="rId11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469" y="2766468"/>
                        <a:ext cx="323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10425"/>
              </p:ext>
            </p:extLst>
          </p:nvPr>
        </p:nvGraphicFramePr>
        <p:xfrm>
          <a:off x="8169094" y="3676724"/>
          <a:ext cx="4746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9" name="方程式" r:id="rId13" imgW="241200" imgH="203040" progId="Equation.3">
                  <p:embed/>
                </p:oleObj>
              </mc:Choice>
              <mc:Fallback>
                <p:oleObj name="方程式" r:id="rId13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094" y="3676724"/>
                        <a:ext cx="4746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4536402" y="3208093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64089"/>
              </p:ext>
            </p:extLst>
          </p:nvPr>
        </p:nvGraphicFramePr>
        <p:xfrm>
          <a:off x="8150464" y="3230979"/>
          <a:ext cx="4746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0" name="方程式" r:id="rId15" imgW="241200" imgH="203040" progId="Equation.3">
                  <p:embed/>
                </p:oleObj>
              </mc:Choice>
              <mc:Fallback>
                <p:oleObj name="方程式" r:id="rId15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464" y="3230979"/>
                        <a:ext cx="4746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683602" y="3257847"/>
            <a:ext cx="2661897" cy="2923754"/>
            <a:chOff x="683602" y="3257847"/>
            <a:chExt cx="2661897" cy="2923754"/>
          </a:xfrm>
        </p:grpSpPr>
        <p:grpSp>
          <p:nvGrpSpPr>
            <p:cNvPr id="12" name="群組 11"/>
            <p:cNvGrpSpPr/>
            <p:nvPr/>
          </p:nvGrpSpPr>
          <p:grpSpPr>
            <a:xfrm>
              <a:off x="683602" y="3257847"/>
              <a:ext cx="2661897" cy="2923754"/>
              <a:chOff x="6851405" y="-183534"/>
              <a:chExt cx="2661897" cy="2923754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6851405" y="1320669"/>
                <a:ext cx="266189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 flipV="1">
                <a:off x="8182353" y="-183534"/>
                <a:ext cx="0" cy="29237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338494" y="72452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71" name="方程式" r:id="rId17" imgW="152280" imgH="139680" progId="Equation.3">
                      <p:embed/>
                    </p:oleObj>
                  </mc:Choice>
                  <mc:Fallback>
                    <p:oleObj name="方程式" r:id="rId17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8494" y="72452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070141" y="1400723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72" name="方程式" r:id="rId19" imgW="152280" imgH="139680" progId="Equation.3">
                      <p:embed/>
                    </p:oleObj>
                  </mc:Choice>
                  <mc:Fallback>
                    <p:oleObj name="方程式" r:id="rId19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0141" y="1400723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橢圓 27"/>
            <p:cNvSpPr/>
            <p:nvPr/>
          </p:nvSpPr>
          <p:spPr>
            <a:xfrm>
              <a:off x="1243903" y="4655430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476368"/>
                </p:ext>
              </p:extLst>
            </p:nvPr>
          </p:nvGraphicFramePr>
          <p:xfrm>
            <a:off x="1229033" y="4204580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73" name="方程式" r:id="rId21" imgW="152280" imgH="215640" progId="Equation.3">
                    <p:embed/>
                  </p:oleObj>
                </mc:Choice>
                <mc:Fallback>
                  <p:oleObj name="方程式" r:id="rId21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033" y="4204580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文字方塊 30"/>
          <p:cNvSpPr txBox="1"/>
          <p:nvPr/>
        </p:nvSpPr>
        <p:spPr>
          <a:xfrm>
            <a:off x="3845902" y="2348295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 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45217"/>
              </p:ext>
            </p:extLst>
          </p:nvPr>
        </p:nvGraphicFramePr>
        <p:xfrm>
          <a:off x="6162352" y="3683101"/>
          <a:ext cx="17732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4" name="方程式" r:id="rId23" imgW="901440" imgH="215640" progId="Equation.3">
                  <p:embed/>
                </p:oleObj>
              </mc:Choice>
              <mc:Fallback>
                <p:oleObj name="方程式" r:id="rId2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352" y="3683101"/>
                        <a:ext cx="17732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98718"/>
              </p:ext>
            </p:extLst>
          </p:nvPr>
        </p:nvGraphicFramePr>
        <p:xfrm>
          <a:off x="6162352" y="3230979"/>
          <a:ext cx="17732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5" name="方程式" r:id="rId24" imgW="901440" imgH="215640" progId="Equation.3">
                  <p:embed/>
                </p:oleObj>
              </mc:Choice>
              <mc:Fallback>
                <p:oleObj name="方程式" r:id="rId24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352" y="3230979"/>
                        <a:ext cx="17732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3905800" y="4146100"/>
            <a:ext cx="4711666" cy="2616023"/>
            <a:chOff x="3599532" y="3997156"/>
            <a:chExt cx="4711666" cy="2616023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644048" y="3997156"/>
              <a:ext cx="2667150" cy="2616023"/>
            </a:xfrm>
            <a:prstGeom prst="rect">
              <a:avLst/>
            </a:prstGeom>
          </p:spPr>
        </p:pic>
        <p:graphicFrame>
          <p:nvGraphicFramePr>
            <p:cNvPr id="4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582523"/>
                </p:ext>
              </p:extLst>
            </p:nvPr>
          </p:nvGraphicFramePr>
          <p:xfrm>
            <a:off x="3599532" y="4167816"/>
            <a:ext cx="15732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76" name="方程式" r:id="rId26" imgW="799920" imgH="215640" progId="Equation.3">
                    <p:embed/>
                  </p:oleObj>
                </mc:Choice>
                <mc:Fallback>
                  <p:oleObj name="方程式" r:id="rId26" imgW="799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9532" y="4167816"/>
                          <a:ext cx="1573212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文字方塊 51"/>
            <p:cNvSpPr txBox="1"/>
            <p:nvPr/>
          </p:nvSpPr>
          <p:spPr>
            <a:xfrm>
              <a:off x="7552431" y="5283628"/>
              <a:ext cx="758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|z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399320"/>
                </p:ext>
              </p:extLst>
            </p:nvPr>
          </p:nvGraphicFramePr>
          <p:xfrm>
            <a:off x="5320198" y="5664473"/>
            <a:ext cx="3238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77" name="方程式" r:id="rId28" imgW="164880" imgH="203040" progId="Equation.3">
                    <p:embed/>
                  </p:oleObj>
                </mc:Choice>
                <mc:Fallback>
                  <p:oleObj name="方程式" r:id="rId28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198" y="5664473"/>
                          <a:ext cx="3238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151954"/>
                </p:ext>
              </p:extLst>
            </p:nvPr>
          </p:nvGraphicFramePr>
          <p:xfrm>
            <a:off x="5207926" y="5077269"/>
            <a:ext cx="4746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78" name="方程式" r:id="rId30" imgW="241200" imgH="203040" progId="Equation.3">
                    <p:embed/>
                  </p:oleObj>
                </mc:Choice>
                <mc:Fallback>
                  <p:oleObj name="方程式" r:id="rId3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926" y="5077269"/>
                          <a:ext cx="4746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94265"/>
                </p:ext>
              </p:extLst>
            </p:nvPr>
          </p:nvGraphicFramePr>
          <p:xfrm>
            <a:off x="5209826" y="4445294"/>
            <a:ext cx="4746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79" name="方程式" r:id="rId32" imgW="241200" imgH="203040" progId="Equation.3">
                    <p:embed/>
                  </p:oleObj>
                </mc:Choice>
                <mc:Fallback>
                  <p:oleObj name="方程式" r:id="rId32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9826" y="4445294"/>
                          <a:ext cx="4746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79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3" grpId="0"/>
      <p:bldP spid="30" grpId="0"/>
      <p:bldP spid="3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Textbook: Chapter 10.4</a:t>
            </a:r>
          </a:p>
          <a:p>
            <a:r>
              <a:rPr lang="en-US" altLang="zh-TW" dirty="0" err="1" smtClean="0"/>
              <a:t>OnMyPhD</a:t>
            </a:r>
            <a:r>
              <a:rPr lang="en-US" altLang="zh-TW" dirty="0" smtClean="0"/>
              <a:t>: http</a:t>
            </a:r>
            <a:r>
              <a:rPr lang="en-US" altLang="zh-TW" dirty="0"/>
              <a:t>://www.onmyphd.com/?</a:t>
            </a:r>
            <a:r>
              <a:rPr lang="en-US" altLang="zh-TW" dirty="0" smtClean="0"/>
              <a:t>p=bode.plot#h3_complex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Linear Physical Systems Analysis of at the Department of Engineering at Swarthmore </a:t>
            </a:r>
            <a:r>
              <a:rPr lang="en-US" altLang="zh-TW" sz="2800" dirty="0" smtClean="0"/>
              <a:t>College: http</a:t>
            </a:r>
            <a:r>
              <a:rPr lang="en-US" altLang="zh-TW" sz="2800" dirty="0"/>
              <a:t>://lpsa.swarthmore.edu/Bode/Bode.html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5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– </a:t>
            </a:r>
            <a:r>
              <a:rPr lang="en-US" altLang="zh-TW" dirty="0" smtClean="0"/>
              <a:t>Pole at the Origin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Problem: What if |z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| is 0?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612276" y="2939748"/>
            <a:ext cx="2661897" cy="2923754"/>
            <a:chOff x="6851405" y="-183534"/>
            <a:chExt cx="2661897" cy="2923754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6851405" y="1320669"/>
              <a:ext cx="26618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8182353" y="-183534"/>
              <a:ext cx="0" cy="29237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081755"/>
                </p:ext>
              </p:extLst>
            </p:nvPr>
          </p:nvGraphicFramePr>
          <p:xfrm>
            <a:off x="8338494" y="7245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8" name="方程式" r:id="rId4" imgW="152280" imgH="139680" progId="Equation.3">
                    <p:embed/>
                  </p:oleObj>
                </mc:Choice>
                <mc:Fallback>
                  <p:oleObj name="方程式" r:id="rId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94" y="7245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838585"/>
                </p:ext>
              </p:extLst>
            </p:nvPr>
          </p:nvGraphicFramePr>
          <p:xfrm>
            <a:off x="9070141" y="140072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9" name="方程式" r:id="rId6" imgW="152280" imgH="139680" progId="Equation.3">
                    <p:embed/>
                  </p:oleObj>
                </mc:Choice>
                <mc:Fallback>
                  <p:oleObj name="方程式" r:id="rId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0141" y="140072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橢圓 15"/>
            <p:cNvSpPr/>
            <p:nvPr/>
          </p:nvSpPr>
          <p:spPr>
            <a:xfrm>
              <a:off x="8080753" y="1194096"/>
              <a:ext cx="203200" cy="20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391149"/>
                </p:ext>
              </p:extLst>
            </p:nvPr>
          </p:nvGraphicFramePr>
          <p:xfrm>
            <a:off x="8286111" y="827493"/>
            <a:ext cx="3175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0" name="方程式" r:id="rId8" imgW="152280" imgH="215640" progId="Equation.3">
                    <p:embed/>
                  </p:oleObj>
                </mc:Choice>
                <mc:Fallback>
                  <p:oleObj name="方程式" r:id="rId8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6111" y="827493"/>
                          <a:ext cx="31750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08839"/>
              </p:ext>
            </p:extLst>
          </p:nvPr>
        </p:nvGraphicFramePr>
        <p:xfrm>
          <a:off x="5503521" y="3864721"/>
          <a:ext cx="1462910" cy="86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方程式" r:id="rId10" imgW="342720" imgH="203040" progId="Equation.3">
                  <p:embed/>
                </p:oleObj>
              </mc:Choice>
              <mc:Fallback>
                <p:oleObj name="方程式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521" y="3864721"/>
                        <a:ext cx="1462910" cy="86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6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</a:t>
            </a:r>
            <a:r>
              <a:rPr lang="en-US" altLang="zh-TW" dirty="0" smtClean="0"/>
              <a:t>– Complex Poles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81236" y="2252145"/>
            <a:ext cx="1332820" cy="478265"/>
            <a:chOff x="5013448" y="3107780"/>
            <a:chExt cx="1332820" cy="478265"/>
          </a:xfrm>
        </p:grpSpPr>
        <p:sp>
          <p:nvSpPr>
            <p:cNvPr id="6" name="文字方塊 5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9865038"/>
                </p:ext>
              </p:extLst>
            </p:nvPr>
          </p:nvGraphicFramePr>
          <p:xfrm>
            <a:off x="5417580" y="3108208"/>
            <a:ext cx="9286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2" name="方程式" r:id="rId3" imgW="444240" imgH="228600" progId="Equation.3">
                    <p:embed/>
                  </p:oleObj>
                </mc:Choice>
                <mc:Fallback>
                  <p:oleObj name="方程式" r:id="rId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7580" y="3108208"/>
                          <a:ext cx="928688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群組 7"/>
          <p:cNvGrpSpPr/>
          <p:nvPr/>
        </p:nvGrpSpPr>
        <p:grpSpPr>
          <a:xfrm>
            <a:off x="957012" y="3550002"/>
            <a:ext cx="1332820" cy="478137"/>
            <a:chOff x="5013448" y="3107780"/>
            <a:chExt cx="1332820" cy="478137"/>
          </a:xfrm>
        </p:grpSpPr>
        <p:sp>
          <p:nvSpPr>
            <p:cNvPr id="9" name="文字方塊 8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775189"/>
                </p:ext>
              </p:extLst>
            </p:nvPr>
          </p:nvGraphicFramePr>
          <p:xfrm>
            <a:off x="5417580" y="3108080"/>
            <a:ext cx="9286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3" name="方程式" r:id="rId5" imgW="444240" imgH="228600" progId="Equation.3">
                    <p:embed/>
                  </p:oleObj>
                </mc:Choice>
                <mc:Fallback>
                  <p:oleObj name="方程式" r:id="rId5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7580" y="3108080"/>
                          <a:ext cx="928688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群組 13"/>
          <p:cNvGrpSpPr/>
          <p:nvPr/>
        </p:nvGrpSpPr>
        <p:grpSpPr>
          <a:xfrm>
            <a:off x="980528" y="4847859"/>
            <a:ext cx="1332820" cy="478137"/>
            <a:chOff x="5013448" y="3107780"/>
            <a:chExt cx="1332820" cy="478137"/>
          </a:xfrm>
        </p:grpSpPr>
        <p:sp>
          <p:nvSpPr>
            <p:cNvPr id="15" name="文字方塊 14"/>
            <p:cNvSpPr txBox="1"/>
            <p:nvPr/>
          </p:nvSpPr>
          <p:spPr>
            <a:xfrm>
              <a:off x="5013448" y="3107780"/>
              <a:ext cx="441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If</a:t>
              </a:r>
              <a:endParaRPr lang="zh-TW" altLang="en-US" sz="2400" dirty="0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1841553"/>
                </p:ext>
              </p:extLst>
            </p:nvPr>
          </p:nvGraphicFramePr>
          <p:xfrm>
            <a:off x="5417580" y="3108080"/>
            <a:ext cx="9286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4" name="方程式" r:id="rId7" imgW="444240" imgH="228600" progId="Equation.3">
                    <p:embed/>
                  </p:oleObj>
                </mc:Choice>
                <mc:Fallback>
                  <p:oleObj name="方程式" r:id="rId7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7580" y="3108080"/>
                          <a:ext cx="928688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" name="直線單箭頭接點 12"/>
          <p:cNvCxnSpPr/>
          <p:nvPr/>
        </p:nvCxnSpPr>
        <p:spPr>
          <a:xfrm>
            <a:off x="4737165" y="4723773"/>
            <a:ext cx="32426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6936271" y="3097232"/>
            <a:ext cx="0" cy="33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67975"/>
              </p:ext>
            </p:extLst>
          </p:nvPr>
        </p:nvGraphicFramePr>
        <p:xfrm>
          <a:off x="7631518" y="488084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方程式" r:id="rId9" imgW="152280" imgH="139680" progId="Equation.3">
                  <p:embed/>
                </p:oleObj>
              </mc:Choice>
              <mc:Fallback>
                <p:oleObj name="方程式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518" y="488084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95126"/>
              </p:ext>
            </p:extLst>
          </p:nvPr>
        </p:nvGraphicFramePr>
        <p:xfrm>
          <a:off x="7124351" y="3054318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方程式" r:id="rId11" imgW="152280" imgH="139680" progId="Equation.3">
                  <p:embed/>
                </p:oleObj>
              </mc:Choice>
              <mc:Fallback>
                <p:oleObj name="方程式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351" y="3054318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5660641" y="3508046"/>
            <a:ext cx="203200" cy="203200"/>
            <a:chOff x="2065867" y="3437467"/>
            <a:chExt cx="203200" cy="203200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594668" y="5866780"/>
            <a:ext cx="203200" cy="203200"/>
            <a:chOff x="2065867" y="3437467"/>
            <a:chExt cx="203200" cy="203200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598881"/>
              </p:ext>
            </p:extLst>
          </p:nvPr>
        </p:nvGraphicFramePr>
        <p:xfrm>
          <a:off x="5591148" y="3704323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方程式" r:id="rId13" imgW="177480" imgH="215640" progId="Equation.3">
                  <p:embed/>
                </p:oleObj>
              </mc:Choice>
              <mc:Fallback>
                <p:oleObj name="方程式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48" y="3704323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9675"/>
              </p:ext>
            </p:extLst>
          </p:nvPr>
        </p:nvGraphicFramePr>
        <p:xfrm>
          <a:off x="5491098" y="6056385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方程式" r:id="rId15" imgW="190440" imgH="215640" progId="Equation.3">
                  <p:embed/>
                </p:oleObj>
              </mc:Choice>
              <mc:Fallback>
                <p:oleObj name="方程式" r:id="rId1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098" y="6056385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2588"/>
              </p:ext>
            </p:extLst>
          </p:nvPr>
        </p:nvGraphicFramePr>
        <p:xfrm>
          <a:off x="6061093" y="4112006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方程式" r:id="rId17" imgW="190440" imgH="228600" progId="Equation.3">
                  <p:embed/>
                </p:oleObj>
              </mc:Choice>
              <mc:Fallback>
                <p:oleObj name="方程式" r:id="rId1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93" y="4112006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接點 31"/>
          <p:cNvCxnSpPr/>
          <p:nvPr/>
        </p:nvCxnSpPr>
        <p:spPr>
          <a:xfrm>
            <a:off x="5762241" y="3609646"/>
            <a:ext cx="1174030" cy="1109832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381776"/>
              </p:ext>
            </p:extLst>
          </p:nvPr>
        </p:nvGraphicFramePr>
        <p:xfrm>
          <a:off x="2876550" y="2876550"/>
          <a:ext cx="3444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方程式" r:id="rId19" imgW="164880" imgH="203040" progId="Equation.3">
                  <p:embed/>
                </p:oleObj>
              </mc:Choice>
              <mc:Fallback>
                <p:oleObj name="方程式" r:id="rId19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876550"/>
                        <a:ext cx="3444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1992359" y="2882478"/>
            <a:ext cx="695953" cy="480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2031426" y="4108443"/>
            <a:ext cx="695953" cy="480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36472"/>
              </p:ext>
            </p:extLst>
          </p:nvPr>
        </p:nvGraphicFramePr>
        <p:xfrm>
          <a:off x="2825284" y="4137002"/>
          <a:ext cx="8477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方程式" r:id="rId21" imgW="406080" imgH="203040" progId="Equation.3">
                  <p:embed/>
                </p:oleObj>
              </mc:Choice>
              <mc:Fallback>
                <p:oleObj name="方程式" r:id="rId21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284" y="4137002"/>
                        <a:ext cx="8477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73149"/>
              </p:ext>
            </p:extLst>
          </p:nvPr>
        </p:nvGraphicFramePr>
        <p:xfrm>
          <a:off x="5188010" y="1623267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方程式" r:id="rId23" imgW="1358640" imgH="634680" progId="Equation.3">
                  <p:embed/>
                </p:oleObj>
              </mc:Choice>
              <mc:Fallback>
                <p:oleObj name="方程式" r:id="rId23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010" y="1623267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直線接點 45"/>
          <p:cNvCxnSpPr/>
          <p:nvPr/>
        </p:nvCxnSpPr>
        <p:spPr>
          <a:xfrm flipV="1">
            <a:off x="5689536" y="4807121"/>
            <a:ext cx="1174030" cy="1109832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向右箭號 48"/>
          <p:cNvSpPr/>
          <p:nvPr/>
        </p:nvSpPr>
        <p:spPr>
          <a:xfrm>
            <a:off x="2032522" y="5400732"/>
            <a:ext cx="695953" cy="480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77156"/>
              </p:ext>
            </p:extLst>
          </p:nvPr>
        </p:nvGraphicFramePr>
        <p:xfrm>
          <a:off x="2892425" y="5429250"/>
          <a:ext cx="714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方程式" r:id="rId25" imgW="342720" imgH="203040" progId="Equation.3">
                  <p:embed/>
                </p:oleObj>
              </mc:Choice>
              <mc:Fallback>
                <p:oleObj name="方程式" r:id="rId2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429250"/>
                        <a:ext cx="7143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9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– Complex Poles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83078"/>
            <a:ext cx="7687600" cy="48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– Complex Poles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54155" y="6400897"/>
            <a:ext cx="61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(The phase for complex zeros are trivial.)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93182" y="2063913"/>
            <a:ext cx="8557635" cy="3440836"/>
            <a:chOff x="386054" y="1989268"/>
            <a:chExt cx="8557635" cy="344083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054" y="1989268"/>
              <a:ext cx="8557635" cy="304683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897" y="5036104"/>
              <a:ext cx="7787792" cy="394000"/>
            </a:xfrm>
            <a:prstGeom prst="rect">
              <a:avLst/>
            </a:prstGeom>
          </p:spPr>
        </p:pic>
      </p:grpSp>
      <p:cxnSp>
        <p:nvCxnSpPr>
          <p:cNvPr id="10" name="直線接點 9"/>
          <p:cNvCxnSpPr/>
          <p:nvPr/>
        </p:nvCxnSpPr>
        <p:spPr>
          <a:xfrm>
            <a:off x="1250302" y="2295331"/>
            <a:ext cx="7265048" cy="261257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868488" y="5591878"/>
            <a:ext cx="61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red line is a very bad approximation.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25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Correction Terms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415214" y="2497882"/>
            <a:ext cx="8438095" cy="3857143"/>
            <a:chOff x="415214" y="2497882"/>
            <a:chExt cx="8438095" cy="385714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214" y="2497882"/>
              <a:ext cx="8438095" cy="385714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9529" y="4164645"/>
              <a:ext cx="219048" cy="285714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Magnitude – Real poles and zeros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78401" y="1606778"/>
            <a:ext cx="231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/>
              <a:t>Given a pole p</a:t>
            </a:r>
            <a:endParaRPr lang="en-US" altLang="zh-TW" sz="2800" b="1" dirty="0"/>
          </a:p>
        </p:txBody>
      </p:sp>
      <p:sp>
        <p:nvSpPr>
          <p:cNvPr id="6" name="矩形 5"/>
          <p:cNvSpPr/>
          <p:nvPr/>
        </p:nvSpPr>
        <p:spPr>
          <a:xfrm>
            <a:off x="4314885" y="2236272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|P|</a:t>
            </a:r>
            <a:endParaRPr lang="en-US" altLang="zh-TW" sz="2800" dirty="0"/>
          </a:p>
        </p:txBody>
      </p:sp>
      <p:sp>
        <p:nvSpPr>
          <p:cNvPr id="7" name="矩形 6"/>
          <p:cNvSpPr/>
          <p:nvPr/>
        </p:nvSpPr>
        <p:spPr>
          <a:xfrm>
            <a:off x="4997057" y="2236272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2|P|</a:t>
            </a:r>
            <a:endParaRPr lang="en-US" altLang="zh-TW" sz="2800" dirty="0"/>
          </a:p>
        </p:txBody>
      </p:sp>
      <p:sp>
        <p:nvSpPr>
          <p:cNvPr id="8" name="矩形 7"/>
          <p:cNvSpPr/>
          <p:nvPr/>
        </p:nvSpPr>
        <p:spPr>
          <a:xfrm>
            <a:off x="3213179" y="2236272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0.5|P|</a:t>
            </a:r>
            <a:endParaRPr lang="en-US" altLang="zh-TW" sz="2800" dirty="0"/>
          </a:p>
        </p:txBody>
      </p:sp>
      <p:sp>
        <p:nvSpPr>
          <p:cNvPr id="9" name="矩形 8"/>
          <p:cNvSpPr/>
          <p:nvPr/>
        </p:nvSpPr>
        <p:spPr>
          <a:xfrm>
            <a:off x="1255205" y="2236272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0.1|P|</a:t>
            </a:r>
            <a:endParaRPr lang="en-US" altLang="zh-TW" sz="2800" dirty="0"/>
          </a:p>
        </p:txBody>
      </p:sp>
      <p:sp>
        <p:nvSpPr>
          <p:cNvPr id="10" name="矩形 9"/>
          <p:cNvSpPr/>
          <p:nvPr/>
        </p:nvSpPr>
        <p:spPr>
          <a:xfrm>
            <a:off x="6743332" y="2236272"/>
            <a:ext cx="1157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10|P|</a:t>
            </a:r>
            <a:endParaRPr lang="en-US" altLang="zh-TW" sz="2800" dirty="0"/>
          </a:p>
        </p:txBody>
      </p:sp>
      <p:sp>
        <p:nvSpPr>
          <p:cNvPr id="11" name="矩形 10"/>
          <p:cNvSpPr/>
          <p:nvPr/>
        </p:nvSpPr>
        <p:spPr>
          <a:xfrm>
            <a:off x="3973447" y="3432300"/>
            <a:ext cx="794842" cy="394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13179" y="3047856"/>
            <a:ext cx="728498" cy="40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370868" y="4114722"/>
            <a:ext cx="929630" cy="38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– Complex poles and Zeros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145" y="1905178"/>
            <a:ext cx="3668633" cy="3573562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730257" y="5053070"/>
            <a:ext cx="32426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2929363" y="3430705"/>
            <a:ext cx="0" cy="3092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79435"/>
              </p:ext>
            </p:extLst>
          </p:nvPr>
        </p:nvGraphicFramePr>
        <p:xfrm>
          <a:off x="3624610" y="5210142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方程式" r:id="rId4" imgW="152280" imgH="139680" progId="Equation.3">
                  <p:embed/>
                </p:oleObj>
              </mc:Choice>
              <mc:Fallback>
                <p:oleObj name="方程式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610" y="5210142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3003"/>
              </p:ext>
            </p:extLst>
          </p:nvPr>
        </p:nvGraphicFramePr>
        <p:xfrm>
          <a:off x="3029419" y="332521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419" y="332521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653733" y="3837343"/>
            <a:ext cx="203200" cy="203200"/>
            <a:chOff x="2065867" y="3437467"/>
            <a:chExt cx="203200" cy="20320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1682628" y="5959341"/>
            <a:ext cx="203200" cy="203200"/>
            <a:chOff x="2065867" y="3437467"/>
            <a:chExt cx="203200" cy="20320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2065867" y="3437467"/>
              <a:ext cx="20320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43161"/>
              </p:ext>
            </p:extLst>
          </p:nvPr>
        </p:nvGraphicFramePr>
        <p:xfrm>
          <a:off x="1229638" y="3695950"/>
          <a:ext cx="371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638" y="3695950"/>
                        <a:ext cx="371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76925"/>
              </p:ext>
            </p:extLst>
          </p:nvPr>
        </p:nvGraphicFramePr>
        <p:xfrm>
          <a:off x="1263215" y="5779533"/>
          <a:ext cx="396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方程式" r:id="rId10" imgW="190440" imgH="215640" progId="Equation.3">
                  <p:embed/>
                </p:oleObj>
              </mc:Choice>
              <mc:Fallback>
                <p:oleObj name="方程式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215" y="5779533"/>
                        <a:ext cx="3968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70573"/>
              </p:ext>
            </p:extLst>
          </p:nvPr>
        </p:nvGraphicFramePr>
        <p:xfrm>
          <a:off x="2280869" y="4016021"/>
          <a:ext cx="398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方程式" r:id="rId12" imgW="190440" imgH="228600" progId="Equation.3">
                  <p:embed/>
                </p:oleObj>
              </mc:Choice>
              <mc:Fallback>
                <p:oleObj name="方程式" r:id="rId1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869" y="4016021"/>
                        <a:ext cx="398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接點 19"/>
          <p:cNvCxnSpPr/>
          <p:nvPr/>
        </p:nvCxnSpPr>
        <p:spPr>
          <a:xfrm>
            <a:off x="1755333" y="3938943"/>
            <a:ext cx="1174030" cy="1109832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39877"/>
              </p:ext>
            </p:extLst>
          </p:nvPr>
        </p:nvGraphicFramePr>
        <p:xfrm>
          <a:off x="1229638" y="1928458"/>
          <a:ext cx="2838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方程式" r:id="rId14" imgW="1358640" imgH="634680" progId="Equation.3">
                  <p:embed/>
                </p:oleObj>
              </mc:Choice>
              <mc:Fallback>
                <p:oleObj name="方程式" r:id="rId14" imgW="1358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638" y="1928458"/>
                        <a:ext cx="2838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65188"/>
              </p:ext>
            </p:extLst>
          </p:nvPr>
        </p:nvGraphicFramePr>
        <p:xfrm>
          <a:off x="2077220" y="5031602"/>
          <a:ext cx="5572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方程式" r:id="rId16" imgW="266400" imgH="444240" progId="Equation.3">
                  <p:embed/>
                </p:oleObj>
              </mc:Choice>
              <mc:Fallback>
                <p:oleObj name="方程式" r:id="rId16" imgW="266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20" y="5031602"/>
                        <a:ext cx="5572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線接點 23"/>
          <p:cNvCxnSpPr/>
          <p:nvPr/>
        </p:nvCxnSpPr>
        <p:spPr>
          <a:xfrm flipV="1">
            <a:off x="1784228" y="5125853"/>
            <a:ext cx="1145135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755332" y="3979117"/>
            <a:ext cx="14366" cy="1069658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5961286" y="2683750"/>
            <a:ext cx="447870" cy="447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878796" y="3281414"/>
            <a:ext cx="447870" cy="447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761450" y="5635690"/>
            <a:ext cx="4102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Computing the correction terms at 0.5</a:t>
            </a:r>
            <a:r>
              <a:rPr lang="el-GR" altLang="zh-TW" sz="2800" dirty="0" smtClean="0"/>
              <a:t>ω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 and 2</a:t>
            </a:r>
            <a:r>
              <a:rPr lang="el-GR" altLang="zh-TW" sz="2800" dirty="0" smtClean="0"/>
              <a:t>ω</a:t>
            </a:r>
            <a:r>
              <a:rPr lang="en-US" altLang="zh-TW" sz="2800" baseline="-25000" dirty="0"/>
              <a:t>0</a:t>
            </a:r>
            <a:endParaRPr lang="zh-TW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7531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</a:t>
            </a:r>
            <a:r>
              <a:rPr lang="en-US" altLang="zh-TW" dirty="0"/>
              <a:t>– Real poles and zeros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63289" y="2588836"/>
            <a:ext cx="8542778" cy="2820979"/>
            <a:chOff x="244628" y="2980722"/>
            <a:chExt cx="8542778" cy="282097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628" y="2980722"/>
              <a:ext cx="8542778" cy="282097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7325" y="5079045"/>
              <a:ext cx="219048" cy="285714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3478401" y="1606778"/>
            <a:ext cx="231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/>
              <a:t>Given a pole p</a:t>
            </a:r>
            <a:endParaRPr lang="en-US" altLang="zh-TW" sz="2800" b="1" dirty="0"/>
          </a:p>
        </p:txBody>
      </p:sp>
      <p:sp>
        <p:nvSpPr>
          <p:cNvPr id="8" name="矩形 7"/>
          <p:cNvSpPr/>
          <p:nvPr/>
        </p:nvSpPr>
        <p:spPr>
          <a:xfrm>
            <a:off x="4597521" y="2371767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|P|</a:t>
            </a:r>
            <a:endParaRPr lang="en-US" altLang="zh-TW" sz="2800" dirty="0"/>
          </a:p>
        </p:txBody>
      </p:sp>
      <p:sp>
        <p:nvSpPr>
          <p:cNvPr id="9" name="矩形 8"/>
          <p:cNvSpPr/>
          <p:nvPr/>
        </p:nvSpPr>
        <p:spPr>
          <a:xfrm>
            <a:off x="5250248" y="2357603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2|P|</a:t>
            </a:r>
            <a:endParaRPr lang="en-US" altLang="zh-TW" sz="2800" dirty="0"/>
          </a:p>
        </p:txBody>
      </p:sp>
      <p:sp>
        <p:nvSpPr>
          <p:cNvPr id="10" name="矩形 9"/>
          <p:cNvSpPr/>
          <p:nvPr/>
        </p:nvSpPr>
        <p:spPr>
          <a:xfrm>
            <a:off x="3506870" y="2371767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0.5|P|</a:t>
            </a:r>
            <a:endParaRPr lang="en-US" altLang="zh-TW" sz="2800" dirty="0"/>
          </a:p>
        </p:txBody>
      </p:sp>
      <p:sp>
        <p:nvSpPr>
          <p:cNvPr id="11" name="矩形 10"/>
          <p:cNvSpPr/>
          <p:nvPr/>
        </p:nvSpPr>
        <p:spPr>
          <a:xfrm>
            <a:off x="1763492" y="2371767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0.1|P|</a:t>
            </a:r>
            <a:endParaRPr lang="en-US" altLang="zh-TW" sz="2800" dirty="0"/>
          </a:p>
        </p:txBody>
      </p:sp>
      <p:sp>
        <p:nvSpPr>
          <p:cNvPr id="12" name="矩形 11"/>
          <p:cNvSpPr/>
          <p:nvPr/>
        </p:nvSpPr>
        <p:spPr>
          <a:xfrm>
            <a:off x="6891100" y="2371767"/>
            <a:ext cx="1157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10|P|</a:t>
            </a:r>
            <a:endParaRPr lang="en-US" altLang="zh-TW" sz="2800" dirty="0"/>
          </a:p>
        </p:txBody>
      </p:sp>
      <p:sp>
        <p:nvSpPr>
          <p:cNvPr id="13" name="矩形 12"/>
          <p:cNvSpPr/>
          <p:nvPr/>
        </p:nvSpPr>
        <p:spPr>
          <a:xfrm>
            <a:off x="4283959" y="2926946"/>
            <a:ext cx="476044" cy="45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959426" y="3078235"/>
            <a:ext cx="615823" cy="355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60003" y="4581580"/>
            <a:ext cx="651753" cy="47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480319" y="4412510"/>
            <a:ext cx="512487" cy="47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085714" y="3997572"/>
            <a:ext cx="9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>
                <a:solidFill>
                  <a:srgbClr val="FF0000"/>
                </a:solidFill>
              </a:rPr>
              <a:t>0</a:t>
            </a:r>
            <a:r>
              <a:rPr lang="zh-TW" altLang="en-US" sz="2400" baseline="30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78259" y="6097453"/>
            <a:ext cx="58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(We are not going to discuss the correction terms for the phase of complex poles and zeros.)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68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004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11.58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Draw the </a:t>
            </a:r>
            <a:r>
              <a:rPr lang="en-US" altLang="zh-TW" b="1" dirty="0" smtClean="0"/>
              <a:t>asymptotic Bode plot</a:t>
            </a:r>
            <a:r>
              <a:rPr lang="en-US" altLang="zh-TW" dirty="0" smtClean="0"/>
              <a:t> of the gain for H(s) = 100s(s+50)/(s+100)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(s+400)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4703471" y="276312"/>
          <a:ext cx="1315897" cy="43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方程式" r:id="rId3" imgW="533160" imgH="177480" progId="Equation.3">
                  <p:embed/>
                </p:oleObj>
              </mc:Choice>
              <mc:Fallback>
                <p:oleObj name="方程式" r:id="rId3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71" y="276312"/>
                        <a:ext cx="1315897" cy="43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27385"/>
              </p:ext>
            </p:extLst>
          </p:nvPr>
        </p:nvGraphicFramePr>
        <p:xfrm>
          <a:off x="4711311" y="673100"/>
          <a:ext cx="20907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方程式" r:id="rId5" imgW="863280" imgH="215640" progId="Equation.3">
                  <p:embed/>
                </p:oleObj>
              </mc:Choice>
              <mc:Fallback>
                <p:oleObj name="方程式" r:id="rId5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11" y="673100"/>
                        <a:ext cx="20907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4703471" y="1139827"/>
          <a:ext cx="42719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方程式" r:id="rId7" imgW="1765080" imgH="228600" progId="Equation.3">
                  <p:embed/>
                </p:oleObj>
              </mc:Choice>
              <mc:Fallback>
                <p:oleObj name="方程式" r:id="rId7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71" y="1139827"/>
                        <a:ext cx="42719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群組 46"/>
          <p:cNvGrpSpPr/>
          <p:nvPr/>
        </p:nvGrpSpPr>
        <p:grpSpPr>
          <a:xfrm>
            <a:off x="2403509" y="2923859"/>
            <a:ext cx="4555553" cy="503237"/>
            <a:chOff x="1194852" y="4136693"/>
            <a:chExt cx="4555553" cy="503237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5" name="方程式" r:id="rId9" imgW="164880" imgH="164880" progId="Equation.3">
                    <p:embed/>
                  </p:oleObj>
                </mc:Choice>
                <mc:Fallback>
                  <p:oleObj name="方程式" r:id="rId9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051655" y="4136693"/>
            <a:ext cx="2698750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6" name="方程式" r:id="rId11" imgW="1091880" imgH="203040" progId="Equation.3">
                    <p:embed/>
                  </p:oleObj>
                </mc:Choice>
                <mc:Fallback>
                  <p:oleObj name="方程式" r:id="rId11" imgW="1091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655" y="4136693"/>
                          <a:ext cx="2698750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群組 22"/>
          <p:cNvGrpSpPr/>
          <p:nvPr/>
        </p:nvGrpSpPr>
        <p:grpSpPr>
          <a:xfrm>
            <a:off x="1752129" y="5580200"/>
            <a:ext cx="1268964" cy="517126"/>
            <a:chOff x="1567542" y="3724809"/>
            <a:chExt cx="1268964" cy="517126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1567542" y="3724809"/>
              <a:ext cx="774086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2341628" y="3739145"/>
              <a:ext cx="494878" cy="50279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4143634" y="5580200"/>
            <a:ext cx="1268964" cy="517126"/>
            <a:chOff x="1567542" y="3724809"/>
            <a:chExt cx="1268964" cy="517126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1567542" y="3724809"/>
              <a:ext cx="774086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2341628" y="3739145"/>
              <a:ext cx="494878" cy="50279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6556100" y="5580200"/>
            <a:ext cx="1268964" cy="517126"/>
            <a:chOff x="1567542" y="3724809"/>
            <a:chExt cx="1268964" cy="517126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1567542" y="3724809"/>
              <a:ext cx="774086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2341628" y="3739145"/>
              <a:ext cx="494878" cy="50279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1344141" y="5223661"/>
          <a:ext cx="407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方程式" r:id="rId13" imgW="164880" imgH="215640" progId="Equation.3">
                  <p:embed/>
                </p:oleObj>
              </mc:Choice>
              <mc:Fallback>
                <p:oleObj name="方程式" r:id="rId13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141" y="5223661"/>
                        <a:ext cx="407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/>
          </p:nvPr>
        </p:nvGraphicFramePr>
        <p:xfrm>
          <a:off x="3692154" y="5223661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方程式" r:id="rId15" imgW="177480" imgH="215640" progId="Equation.3">
                  <p:embed/>
                </p:oleObj>
              </mc:Choice>
              <mc:Fallback>
                <p:oleObj name="方程式" r:id="rId1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154" y="5223661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/>
          </p:nvPr>
        </p:nvGraphicFramePr>
        <p:xfrm>
          <a:off x="6151287" y="5227274"/>
          <a:ext cx="4048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方程式" r:id="rId17" imgW="177480" imgH="228600" progId="Equation.3">
                  <p:embed/>
                </p:oleObj>
              </mc:Choice>
              <mc:Fallback>
                <p:oleObj name="方程式" r:id="rId1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287" y="5227274"/>
                        <a:ext cx="4048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/>
          </p:nvPr>
        </p:nvGraphicFramePr>
        <p:xfrm>
          <a:off x="2127078" y="6096006"/>
          <a:ext cx="6270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方程式" r:id="rId19" imgW="253800" imgH="177480" progId="Equation.3">
                  <p:embed/>
                </p:oleObj>
              </mc:Choice>
              <mc:Fallback>
                <p:oleObj name="方程式" r:id="rId19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078" y="6096006"/>
                        <a:ext cx="6270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/>
          </p:nvPr>
        </p:nvGraphicFramePr>
        <p:xfrm>
          <a:off x="4558097" y="6082744"/>
          <a:ext cx="6270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1" name="方程式" r:id="rId21" imgW="253800" imgH="177480" progId="Equation.3">
                  <p:embed/>
                </p:oleObj>
              </mc:Choice>
              <mc:Fallback>
                <p:oleObj name="方程式" r:id="rId21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097" y="6082744"/>
                        <a:ext cx="6270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/>
          </p:nvPr>
        </p:nvGraphicFramePr>
        <p:xfrm>
          <a:off x="6943143" y="6082744"/>
          <a:ext cx="690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2" name="方程式" r:id="rId23" imgW="279360" imgH="177480" progId="Equation.3">
                  <p:embed/>
                </p:oleObj>
              </mc:Choice>
              <mc:Fallback>
                <p:oleObj name="方程式" r:id="rId23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143" y="6082744"/>
                        <a:ext cx="6905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線接點 36"/>
          <p:cNvCxnSpPr/>
          <p:nvPr/>
        </p:nvCxnSpPr>
        <p:spPr>
          <a:xfrm>
            <a:off x="7292864" y="5559437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910520" y="5580200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462942" y="5543558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2"/>
          <p:cNvGraphicFramePr>
            <a:graphicFrameLocks noChangeAspect="1"/>
          </p:cNvGraphicFramePr>
          <p:nvPr>
            <p:extLst/>
          </p:nvPr>
        </p:nvGraphicFramePr>
        <p:xfrm>
          <a:off x="1622862" y="5109506"/>
          <a:ext cx="1098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3" name="方程式" r:id="rId25" imgW="444240" imgH="177480" progId="Equation.3">
                  <p:embed/>
                </p:oleObj>
              </mc:Choice>
              <mc:Fallback>
                <p:oleObj name="方程式" r:id="rId25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862" y="5109506"/>
                        <a:ext cx="10985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/>
          </p:nvPr>
        </p:nvGraphicFramePr>
        <p:xfrm>
          <a:off x="4019227" y="5147606"/>
          <a:ext cx="10969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方程式" r:id="rId27" imgW="444240" imgH="177480" progId="Equation.3">
                  <p:embed/>
                </p:oleObj>
              </mc:Choice>
              <mc:Fallback>
                <p:oleObj name="方程式" r:id="rId2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227" y="5147606"/>
                        <a:ext cx="10969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/>
          </p:nvPr>
        </p:nvGraphicFramePr>
        <p:xfrm>
          <a:off x="6358375" y="5130144"/>
          <a:ext cx="10953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方程式" r:id="rId29" imgW="444240" imgH="177480" progId="Equation.3">
                  <p:embed/>
                </p:oleObj>
              </mc:Choice>
              <mc:Fallback>
                <p:oleObj name="方程式" r:id="rId29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375" y="5130144"/>
                        <a:ext cx="10953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群組 47"/>
          <p:cNvGrpSpPr/>
          <p:nvPr/>
        </p:nvGrpSpPr>
        <p:grpSpPr>
          <a:xfrm>
            <a:off x="2010798" y="3873944"/>
            <a:ext cx="5778823" cy="959813"/>
            <a:chOff x="2095457" y="2863850"/>
            <a:chExt cx="5778823" cy="959813"/>
          </a:xfrm>
        </p:grpSpPr>
        <p:sp>
          <p:nvSpPr>
            <p:cNvPr id="43" name="文字方塊 42"/>
            <p:cNvSpPr txBox="1"/>
            <p:nvPr/>
          </p:nvSpPr>
          <p:spPr>
            <a:xfrm>
              <a:off x="2095457" y="3361998"/>
              <a:ext cx="1899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If </a:t>
              </a:r>
              <a:r>
                <a:rPr lang="el-GR" altLang="zh-TW" sz="2400" dirty="0" smtClean="0">
                  <a:solidFill>
                    <a:srgbClr val="0000FF"/>
                  </a:solidFill>
                </a:rPr>
                <a:t>ω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 &gt;&gt; |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p|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882424" y="3360082"/>
              <a:ext cx="3991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Decrease 20dB per decade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111634" y="2879944"/>
              <a:ext cx="247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If </a:t>
              </a:r>
              <a:r>
                <a:rPr lang="el-GR" altLang="zh-TW" sz="2400" dirty="0" smtClean="0">
                  <a:solidFill>
                    <a:srgbClr val="0000FF"/>
                  </a:solidFill>
                </a:rPr>
                <a:t>ω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 &lt;&lt; |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p|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902075" y="2863850"/>
            <a:ext cx="1539875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36" name="方程式" r:id="rId31" imgW="672840" imgH="253800" progId="Equation.3">
                    <p:embed/>
                  </p:oleObj>
                </mc:Choice>
                <mc:Fallback>
                  <p:oleObj name="方程式" r:id="rId31" imgW="6728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075" y="2863850"/>
                          <a:ext cx="1539875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矩形 48"/>
          <p:cNvSpPr/>
          <p:nvPr/>
        </p:nvSpPr>
        <p:spPr>
          <a:xfrm>
            <a:off x="3854595" y="3915900"/>
            <a:ext cx="1558003" cy="47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573" y="2347976"/>
            <a:ext cx="3933825" cy="29241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Bode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Draw magnitude and phase of transfer function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48882" y="2705601"/>
            <a:ext cx="17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Magnitude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22901" y="4063502"/>
            <a:ext cx="17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Phase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817065" y="5551744"/>
            <a:ext cx="32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Angular Frequency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205567" y="5204625"/>
            <a:ext cx="6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10</a:t>
            </a:r>
            <a:r>
              <a:rPr lang="en-US" altLang="zh-TW" sz="2400" baseline="30000" dirty="0" smtClean="0"/>
              <a:t>0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907994" y="5217670"/>
            <a:ext cx="6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10</a:t>
            </a:r>
            <a:r>
              <a:rPr lang="en-US" altLang="zh-TW" sz="2400" baseline="30000" dirty="0"/>
              <a:t>1</a:t>
            </a:r>
            <a:endParaRPr lang="en-US" altLang="zh-TW" sz="2400" baseline="30000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2402994" y="5204625"/>
            <a:ext cx="6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10</a:t>
            </a:r>
            <a:r>
              <a:rPr lang="en-US" altLang="zh-TW" sz="2400" baseline="30000" dirty="0" smtClean="0"/>
              <a:t>-1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39501" y="5829596"/>
            <a:ext cx="17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(log scale)</a:t>
            </a:r>
          </a:p>
        </p:txBody>
      </p:sp>
      <p:sp>
        <p:nvSpPr>
          <p:cNvPr id="13" name="文字方塊 12"/>
          <p:cNvSpPr txBox="1"/>
          <p:nvPr/>
        </p:nvSpPr>
        <p:spPr>
          <a:xfrm rot="16200000">
            <a:off x="1558036" y="4484604"/>
            <a:ext cx="130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/>
              <a:t>Degree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806609" y="2881031"/>
            <a:ext cx="64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>
                <a:solidFill>
                  <a:srgbClr val="FF0000"/>
                </a:solidFill>
              </a:rPr>
              <a:t>dB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580338"/>
              </p:ext>
            </p:extLst>
          </p:nvPr>
        </p:nvGraphicFramePr>
        <p:xfrm>
          <a:off x="6823467" y="2622697"/>
          <a:ext cx="1666430" cy="97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方程式" r:id="rId5" imgW="825480" imgH="482400" progId="Equation.3">
                  <p:embed/>
                </p:oleObj>
              </mc:Choice>
              <mc:Fallback>
                <p:oleObj name="方程式" r:id="rId5" imgW="82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467" y="2622697"/>
                        <a:ext cx="1666430" cy="971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6695886" y="3593850"/>
            <a:ext cx="216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(refer to P500 of the textbook)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5282765" y="2881031"/>
            <a:ext cx="1540702" cy="330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596096" y="6364301"/>
            <a:ext cx="6951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http://en.wikipedia.org/wiki/File:Bode_plot_template.pdf</a:t>
            </a:r>
            <a:endParaRPr lang="zh-TW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81962"/>
              </p:ext>
            </p:extLst>
          </p:nvPr>
        </p:nvGraphicFramePr>
        <p:xfrm>
          <a:off x="1066834" y="2879146"/>
          <a:ext cx="7397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方程式" r:id="rId7" imgW="342720" imgH="215640" progId="Equation.3">
                  <p:embed/>
                </p:oleObj>
              </mc:Choice>
              <mc:Fallback>
                <p:oleObj name="方程式" r:id="rId7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34" y="2879146"/>
                        <a:ext cx="7397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19736"/>
              </p:ext>
            </p:extLst>
          </p:nvPr>
        </p:nvGraphicFramePr>
        <p:xfrm>
          <a:off x="1088118" y="4383087"/>
          <a:ext cx="711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方程式" r:id="rId9" imgW="330120" imgH="215640" progId="Equation.3">
                  <p:embed/>
                </p:oleObj>
              </mc:Choice>
              <mc:Fallback>
                <p:oleObj name="方程式" r:id="rId9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18" y="4383087"/>
                        <a:ext cx="711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1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11.58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70965" y="2260635"/>
            <a:ext cx="1615718" cy="619731"/>
            <a:chOff x="1194852" y="3928685"/>
            <a:chExt cx="1615718" cy="619731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2" name="方程式" r:id="rId3" imgW="164880" imgH="164880" progId="Equation.3">
                    <p:embed/>
                  </p:oleObj>
                </mc:Choice>
                <mc:Fallback>
                  <p:oleObj name="方程式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869182" y="3928685"/>
            <a:ext cx="9413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3" name="方程式" r:id="rId5" imgW="380880" imgH="177480" progId="Equation.3">
                    <p:embed/>
                  </p:oleObj>
                </mc:Choice>
                <mc:Fallback>
                  <p:oleObj name="方程式" r:id="rId5" imgW="380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182" y="3928685"/>
                          <a:ext cx="941388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群組 48"/>
          <p:cNvGrpSpPr/>
          <p:nvPr/>
        </p:nvGrpSpPr>
        <p:grpSpPr>
          <a:xfrm>
            <a:off x="2448021" y="2116897"/>
            <a:ext cx="1676952" cy="1426238"/>
            <a:chOff x="1344141" y="5109506"/>
            <a:chExt cx="1676952" cy="142623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4" name="方程式" r:id="rId7" imgW="164880" imgH="215640" progId="Equation.3">
                    <p:embed/>
                  </p:oleObj>
                </mc:Choice>
                <mc:Fallback>
                  <p:oleObj name="方程式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127078" y="6096006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5" name="方程式" r:id="rId9" imgW="253800" imgH="177480" progId="Equation.3">
                    <p:embed/>
                  </p:oleObj>
                </mc:Choice>
                <mc:Fallback>
                  <p:oleObj name="方程式" r:id="rId9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078" y="6096006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直線接點 38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6" name="方程式" r:id="rId11" imgW="444240" imgH="177480" progId="Equation.3">
                    <p:embed/>
                  </p:oleObj>
                </mc:Choice>
                <mc:Fallback>
                  <p:oleObj name="方程式" r:id="rId11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群組 49"/>
          <p:cNvGrpSpPr/>
          <p:nvPr/>
        </p:nvGrpSpPr>
        <p:grpSpPr>
          <a:xfrm>
            <a:off x="4626122" y="2116897"/>
            <a:ext cx="1720444" cy="1374876"/>
            <a:chOff x="3692154" y="5147606"/>
            <a:chExt cx="1720444" cy="1374876"/>
          </a:xfrm>
        </p:grpSpPr>
        <p:grpSp>
          <p:nvGrpSpPr>
            <p:cNvPr id="24" name="群組 23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5" name="直線接點 2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7" name="方程式" r:id="rId13" imgW="177480" imgH="215640" progId="Equation.3">
                    <p:embed/>
                  </p:oleObj>
                </mc:Choice>
                <mc:Fallback>
                  <p:oleObj name="方程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558097" y="6082744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8" name="方程式" r:id="rId15" imgW="253800" imgH="177480" progId="Equation.3">
                    <p:embed/>
                  </p:oleObj>
                </mc:Choice>
                <mc:Fallback>
                  <p:oleObj name="方程式" r:id="rId15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097" y="6082744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接點 37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9" name="方程式" r:id="rId17" imgW="444240" imgH="177480" progId="Equation.3">
                    <p:embed/>
                  </p:oleObj>
                </mc:Choice>
                <mc:Fallback>
                  <p:oleObj name="方程式" r:id="rId1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群組 50"/>
          <p:cNvGrpSpPr/>
          <p:nvPr/>
        </p:nvGrpSpPr>
        <p:grpSpPr>
          <a:xfrm>
            <a:off x="7001753" y="2118097"/>
            <a:ext cx="1673777" cy="1392337"/>
            <a:chOff x="6151287" y="5130144"/>
            <a:chExt cx="1673777" cy="1392337"/>
          </a:xfrm>
        </p:grpSpPr>
        <p:grpSp>
          <p:nvGrpSpPr>
            <p:cNvPr id="27" name="群組 26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20" name="方程式" r:id="rId19" imgW="177480" imgH="228600" progId="Equation.3">
                    <p:embed/>
                  </p:oleObj>
                </mc:Choice>
                <mc:Fallback>
                  <p:oleObj name="方程式" r:id="rId19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943143" y="6082744"/>
            <a:ext cx="690562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21" name="方程式" r:id="rId21" imgW="279360" imgH="177480" progId="Equation.3">
                    <p:embed/>
                  </p:oleObj>
                </mc:Choice>
                <mc:Fallback>
                  <p:oleObj name="方程式" r:id="rId21" imgW="2793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143" y="6082744"/>
                          <a:ext cx="690562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線接點 36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22" name="方程式" r:id="rId23" imgW="444240" imgH="177480" progId="Equation.3">
                    <p:embed/>
                  </p:oleObj>
                </mc:Choice>
                <mc:Fallback>
                  <p:oleObj name="方程式" r:id="rId23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1420"/>
              </p:ext>
            </p:extLst>
          </p:nvPr>
        </p:nvGraphicFramePr>
        <p:xfrm>
          <a:off x="906463" y="4633913"/>
          <a:ext cx="3762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" name="方程式" r:id="rId25" imgW="152280" imgH="215640" progId="Equation.3">
                  <p:embed/>
                </p:oleObj>
              </mc:Choice>
              <mc:Fallback>
                <p:oleObj name="方程式" r:id="rId2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4633913"/>
                        <a:ext cx="3762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接點 72"/>
          <p:cNvCxnSpPr/>
          <p:nvPr/>
        </p:nvCxnSpPr>
        <p:spPr>
          <a:xfrm flipV="1">
            <a:off x="555674" y="4476218"/>
            <a:ext cx="2381204" cy="190717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933434" y="5857782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>
            <p:extLst/>
          </p:nvPr>
        </p:nvGraphicFramePr>
        <p:xfrm>
          <a:off x="1237133" y="5857782"/>
          <a:ext cx="1631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4" name="方程式" r:id="rId27" imgW="660240" imgH="215640" progId="Equation.3">
                  <p:embed/>
                </p:oleObj>
              </mc:Choice>
              <mc:Fallback>
                <p:oleObj name="方程式" r:id="rId27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133" y="5857782"/>
                        <a:ext cx="1631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橢圓 75"/>
          <p:cNvSpPr/>
          <p:nvPr/>
        </p:nvSpPr>
        <p:spPr>
          <a:xfrm>
            <a:off x="1684818" y="5289874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>
            <p:extLst/>
          </p:nvPr>
        </p:nvGraphicFramePr>
        <p:xfrm>
          <a:off x="1897914" y="5289421"/>
          <a:ext cx="20399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5" name="方程式" r:id="rId29" imgW="825480" imgH="215640" progId="Equation.3">
                  <p:embed/>
                </p:oleObj>
              </mc:Choice>
              <mc:Fallback>
                <p:oleObj name="方程式" r:id="rId29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914" y="5289421"/>
                        <a:ext cx="20399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橢圓 77"/>
          <p:cNvSpPr/>
          <p:nvPr/>
        </p:nvSpPr>
        <p:spPr>
          <a:xfrm>
            <a:off x="2399507" y="4748686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>
            <p:extLst/>
          </p:nvPr>
        </p:nvGraphicFramePr>
        <p:xfrm>
          <a:off x="2600975" y="4764072"/>
          <a:ext cx="2227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" name="方程式" r:id="rId31" imgW="901440" imgH="215640" progId="Equation.3">
                  <p:embed/>
                </p:oleObj>
              </mc:Choice>
              <mc:Fallback>
                <p:oleObj name="方程式" r:id="rId31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975" y="4764072"/>
                        <a:ext cx="2227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文字方塊 79"/>
          <p:cNvSpPr txBox="1"/>
          <p:nvPr/>
        </p:nvSpPr>
        <p:spPr>
          <a:xfrm>
            <a:off x="5208875" y="4255976"/>
            <a:ext cx="162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873538" y="4280708"/>
            <a:ext cx="199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5198537" y="3794311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|z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3" name="Object 2"/>
          <p:cNvGraphicFramePr>
            <a:graphicFrameLocks noChangeAspect="1"/>
          </p:cNvGraphicFramePr>
          <p:nvPr>
            <p:extLst/>
          </p:nvPr>
        </p:nvGraphicFramePr>
        <p:xfrm>
          <a:off x="6873538" y="3789768"/>
          <a:ext cx="13096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7" name="方程式" r:id="rId33" imgW="571320" imgH="253800" progId="Equation.3">
                  <p:embed/>
                </p:oleObj>
              </mc:Choice>
              <mc:Fallback>
                <p:oleObj name="方程式" r:id="rId33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538" y="3789768"/>
                        <a:ext cx="13096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直線接點 83"/>
          <p:cNvCxnSpPr/>
          <p:nvPr/>
        </p:nvCxnSpPr>
        <p:spPr>
          <a:xfrm>
            <a:off x="5188917" y="6088887"/>
            <a:ext cx="1660901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V="1">
            <a:off x="6847558" y="5338331"/>
            <a:ext cx="955358" cy="765174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2"/>
          <p:cNvGraphicFramePr>
            <a:graphicFrameLocks noChangeAspect="1"/>
          </p:cNvGraphicFramePr>
          <p:nvPr>
            <p:extLst/>
          </p:nvPr>
        </p:nvGraphicFramePr>
        <p:xfrm>
          <a:off x="5596493" y="5684744"/>
          <a:ext cx="908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" name="方程式" r:id="rId35" imgW="368280" imgH="177480" progId="Equation.3">
                  <p:embed/>
                </p:oleObj>
              </mc:Choice>
              <mc:Fallback>
                <p:oleObj name="方程式" r:id="rId35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493" y="5684744"/>
                        <a:ext cx="908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"/>
          <p:cNvGraphicFramePr>
            <a:graphicFrameLocks noChangeAspect="1"/>
          </p:cNvGraphicFramePr>
          <p:nvPr>
            <p:extLst/>
          </p:nvPr>
        </p:nvGraphicFramePr>
        <p:xfrm>
          <a:off x="6632186" y="6112233"/>
          <a:ext cx="4714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方程式" r:id="rId37" imgW="190440" imgH="177480" progId="Equation.3">
                  <p:embed/>
                </p:oleObj>
              </mc:Choice>
              <mc:Fallback>
                <p:oleObj name="方程式" r:id="rId3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186" y="6112233"/>
                        <a:ext cx="4714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11514"/>
              </p:ext>
            </p:extLst>
          </p:nvPr>
        </p:nvGraphicFramePr>
        <p:xfrm>
          <a:off x="5197475" y="4914900"/>
          <a:ext cx="438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" name="方程式" r:id="rId39" imgW="177480" imgH="215640" progId="Equation.3">
                  <p:embed/>
                </p:oleObj>
              </mc:Choice>
              <mc:Fallback>
                <p:oleObj name="方程式" r:id="rId3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4914900"/>
                        <a:ext cx="438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矩形 88"/>
          <p:cNvSpPr/>
          <p:nvPr/>
        </p:nvSpPr>
        <p:spPr>
          <a:xfrm>
            <a:off x="6867931" y="3823341"/>
            <a:ext cx="1315296" cy="47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/>
          </p:nvPr>
        </p:nvGraphicFramePr>
        <p:xfrm>
          <a:off x="4703471" y="276312"/>
          <a:ext cx="1315897" cy="43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" name="方程式" r:id="rId41" imgW="533160" imgH="177480" progId="Equation.3">
                  <p:embed/>
                </p:oleObj>
              </mc:Choice>
              <mc:Fallback>
                <p:oleObj name="方程式" r:id="rId4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71" y="276312"/>
                        <a:ext cx="1315897" cy="43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77839"/>
              </p:ext>
            </p:extLst>
          </p:nvPr>
        </p:nvGraphicFramePr>
        <p:xfrm>
          <a:off x="4711311" y="673100"/>
          <a:ext cx="20907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" name="方程式" r:id="rId43" imgW="863280" imgH="215640" progId="Equation.3">
                  <p:embed/>
                </p:oleObj>
              </mc:Choice>
              <mc:Fallback>
                <p:oleObj name="方程式" r:id="rId43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11" y="673100"/>
                        <a:ext cx="20907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>
            <p:extLst/>
          </p:nvPr>
        </p:nvGraphicFramePr>
        <p:xfrm>
          <a:off x="4703471" y="1139827"/>
          <a:ext cx="42719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" name="方程式" r:id="rId45" imgW="1765080" imgH="228600" progId="Equation.3">
                  <p:embed/>
                </p:oleObj>
              </mc:Choice>
              <mc:Fallback>
                <p:oleObj name="方程式" r:id="rId45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71" y="1139827"/>
                        <a:ext cx="42719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4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8" grpId="0" animBg="1"/>
      <p:bldP spid="80" grpId="0"/>
      <p:bldP spid="81" grpId="0"/>
      <p:bldP spid="82" grpId="0"/>
      <p:bldP spid="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11.58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70965" y="2260635"/>
            <a:ext cx="1615718" cy="619731"/>
            <a:chOff x="1194852" y="3928685"/>
            <a:chExt cx="1615718" cy="619731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909029"/>
                </p:ext>
              </p:extLst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3" name="方程式" r:id="rId3" imgW="164880" imgH="164880" progId="Equation.3">
                    <p:embed/>
                  </p:oleObj>
                </mc:Choice>
                <mc:Fallback>
                  <p:oleObj name="方程式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831740"/>
                </p:ext>
              </p:extLst>
            </p:nvPr>
          </p:nvGraphicFramePr>
          <p:xfrm>
            <a:off x="1869182" y="3928685"/>
            <a:ext cx="9413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4" name="方程式" r:id="rId5" imgW="380880" imgH="177480" progId="Equation.3">
                    <p:embed/>
                  </p:oleObj>
                </mc:Choice>
                <mc:Fallback>
                  <p:oleObj name="方程式" r:id="rId5" imgW="380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182" y="3928685"/>
                          <a:ext cx="941388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群組 48"/>
          <p:cNvGrpSpPr/>
          <p:nvPr/>
        </p:nvGrpSpPr>
        <p:grpSpPr>
          <a:xfrm>
            <a:off x="2448021" y="2116897"/>
            <a:ext cx="1676952" cy="1426238"/>
            <a:chOff x="1344141" y="5109506"/>
            <a:chExt cx="1676952" cy="142623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2516117"/>
                </p:ext>
              </p:extLst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5" name="方程式" r:id="rId7" imgW="164880" imgH="215640" progId="Equation.3">
                    <p:embed/>
                  </p:oleObj>
                </mc:Choice>
                <mc:Fallback>
                  <p:oleObj name="方程式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230720"/>
                </p:ext>
              </p:extLst>
            </p:nvPr>
          </p:nvGraphicFramePr>
          <p:xfrm>
            <a:off x="2127078" y="6096006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6" name="方程式" r:id="rId9" imgW="253800" imgH="177480" progId="Equation.3">
                    <p:embed/>
                  </p:oleObj>
                </mc:Choice>
                <mc:Fallback>
                  <p:oleObj name="方程式" r:id="rId9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078" y="6096006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直線接點 38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8920"/>
                </p:ext>
              </p:extLst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7" name="方程式" r:id="rId11" imgW="444240" imgH="177480" progId="Equation.3">
                    <p:embed/>
                  </p:oleObj>
                </mc:Choice>
                <mc:Fallback>
                  <p:oleObj name="方程式" r:id="rId11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群組 49"/>
          <p:cNvGrpSpPr/>
          <p:nvPr/>
        </p:nvGrpSpPr>
        <p:grpSpPr>
          <a:xfrm>
            <a:off x="4626122" y="2116897"/>
            <a:ext cx="1720444" cy="1374876"/>
            <a:chOff x="3692154" y="5147606"/>
            <a:chExt cx="1720444" cy="1374876"/>
          </a:xfrm>
        </p:grpSpPr>
        <p:grpSp>
          <p:nvGrpSpPr>
            <p:cNvPr id="24" name="群組 23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5" name="直線接點 2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797765"/>
                </p:ext>
              </p:extLst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8" name="方程式" r:id="rId13" imgW="177480" imgH="215640" progId="Equation.3">
                    <p:embed/>
                  </p:oleObj>
                </mc:Choice>
                <mc:Fallback>
                  <p:oleObj name="方程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05894"/>
                </p:ext>
              </p:extLst>
            </p:nvPr>
          </p:nvGraphicFramePr>
          <p:xfrm>
            <a:off x="4558097" y="6082744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9" name="方程式" r:id="rId15" imgW="253800" imgH="177480" progId="Equation.3">
                    <p:embed/>
                  </p:oleObj>
                </mc:Choice>
                <mc:Fallback>
                  <p:oleObj name="方程式" r:id="rId15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097" y="6082744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接點 37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529245"/>
                </p:ext>
              </p:extLst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0" name="方程式" r:id="rId17" imgW="444240" imgH="177480" progId="Equation.3">
                    <p:embed/>
                  </p:oleObj>
                </mc:Choice>
                <mc:Fallback>
                  <p:oleObj name="方程式" r:id="rId1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群組 50"/>
          <p:cNvGrpSpPr/>
          <p:nvPr/>
        </p:nvGrpSpPr>
        <p:grpSpPr>
          <a:xfrm>
            <a:off x="7001753" y="2118097"/>
            <a:ext cx="1673777" cy="1392337"/>
            <a:chOff x="6151287" y="5130144"/>
            <a:chExt cx="1673777" cy="1392337"/>
          </a:xfrm>
        </p:grpSpPr>
        <p:grpSp>
          <p:nvGrpSpPr>
            <p:cNvPr id="27" name="群組 26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207365"/>
                </p:ext>
              </p:extLst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1" name="方程式" r:id="rId19" imgW="177480" imgH="228600" progId="Equation.3">
                    <p:embed/>
                  </p:oleObj>
                </mc:Choice>
                <mc:Fallback>
                  <p:oleObj name="方程式" r:id="rId19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101833"/>
                </p:ext>
              </p:extLst>
            </p:nvPr>
          </p:nvGraphicFramePr>
          <p:xfrm>
            <a:off x="6943143" y="6082744"/>
            <a:ext cx="690562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2" name="方程式" r:id="rId21" imgW="279360" imgH="177480" progId="Equation.3">
                    <p:embed/>
                  </p:oleObj>
                </mc:Choice>
                <mc:Fallback>
                  <p:oleObj name="方程式" r:id="rId21" imgW="2793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143" y="6082744"/>
                          <a:ext cx="690562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線接點 36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872"/>
                </p:ext>
              </p:extLst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3" name="方程式" r:id="rId23" imgW="444240" imgH="177480" progId="Equation.3">
                    <p:embed/>
                  </p:oleObj>
                </mc:Choice>
                <mc:Fallback>
                  <p:oleObj name="方程式" r:id="rId23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12831"/>
              </p:ext>
            </p:extLst>
          </p:nvPr>
        </p:nvGraphicFramePr>
        <p:xfrm>
          <a:off x="4387850" y="325438"/>
          <a:ext cx="376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4" name="方程式" r:id="rId25" imgW="152280" imgH="215640" progId="Equation.3">
                  <p:embed/>
                </p:oleObj>
              </mc:Choice>
              <mc:Fallback>
                <p:oleObj name="方程式" r:id="rId2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25438"/>
                        <a:ext cx="3762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接點 72"/>
          <p:cNvCxnSpPr/>
          <p:nvPr/>
        </p:nvCxnSpPr>
        <p:spPr>
          <a:xfrm flipV="1">
            <a:off x="4037036" y="167554"/>
            <a:ext cx="2381204" cy="190717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4414796" y="1549118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5166180" y="981210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5880869" y="440022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/>
          <p:nvPr/>
        </p:nvCxnSpPr>
        <p:spPr>
          <a:xfrm>
            <a:off x="6267959" y="1462966"/>
            <a:ext cx="1660901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V="1">
            <a:off x="7926600" y="712410"/>
            <a:ext cx="955358" cy="765174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55199"/>
              </p:ext>
            </p:extLst>
          </p:nvPr>
        </p:nvGraphicFramePr>
        <p:xfrm>
          <a:off x="6675535" y="1058823"/>
          <a:ext cx="908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5" name="方程式" r:id="rId27" imgW="368280" imgH="177480" progId="Equation.3">
                  <p:embed/>
                </p:oleObj>
              </mc:Choice>
              <mc:Fallback>
                <p:oleObj name="方程式" r:id="rId27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535" y="1058823"/>
                        <a:ext cx="908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29831"/>
              </p:ext>
            </p:extLst>
          </p:nvPr>
        </p:nvGraphicFramePr>
        <p:xfrm>
          <a:off x="7711228" y="1486312"/>
          <a:ext cx="4714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6" name="方程式" r:id="rId29" imgW="190440" imgH="177480" progId="Equation.3">
                  <p:embed/>
                </p:oleObj>
              </mc:Choice>
              <mc:Fallback>
                <p:oleObj name="方程式" r:id="rId29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228" y="1486312"/>
                        <a:ext cx="4714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27057"/>
              </p:ext>
            </p:extLst>
          </p:nvPr>
        </p:nvGraphicFramePr>
        <p:xfrm>
          <a:off x="6578600" y="396875"/>
          <a:ext cx="438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方程式" r:id="rId31" imgW="177480" imgH="215640" progId="Equation.3">
                  <p:embed/>
                </p:oleObj>
              </mc:Choice>
              <mc:Fallback>
                <p:oleObj name="方程式" r:id="rId3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396875"/>
                        <a:ext cx="438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直線接點 89"/>
          <p:cNvCxnSpPr/>
          <p:nvPr/>
        </p:nvCxnSpPr>
        <p:spPr>
          <a:xfrm flipV="1">
            <a:off x="1361530" y="5542386"/>
            <a:ext cx="1774928" cy="61581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V="1">
            <a:off x="3151501" y="4316216"/>
            <a:ext cx="1025532" cy="122617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4177033" y="4316216"/>
            <a:ext cx="1857627" cy="1707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050158" y="4333295"/>
            <a:ext cx="1486721" cy="974051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124589"/>
              </p:ext>
            </p:extLst>
          </p:nvPr>
        </p:nvGraphicFramePr>
        <p:xfrm>
          <a:off x="186780" y="5322517"/>
          <a:ext cx="2349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8" name="方程式" r:id="rId33" imgW="952200" imgH="177480" progId="Equation.3">
                  <p:embed/>
                </p:oleObj>
              </mc:Choice>
              <mc:Fallback>
                <p:oleObj name="方程式" r:id="rId33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80" y="5322517"/>
                        <a:ext cx="23495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58480"/>
              </p:ext>
            </p:extLst>
          </p:nvPr>
        </p:nvGraphicFramePr>
        <p:xfrm>
          <a:off x="1361530" y="4538210"/>
          <a:ext cx="2349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9" name="方程式" r:id="rId35" imgW="952200" imgH="177480" progId="Equation.3">
                  <p:embed/>
                </p:oleObj>
              </mc:Choice>
              <mc:Fallback>
                <p:oleObj name="方程式" r:id="rId35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530" y="4538210"/>
                        <a:ext cx="23495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80578"/>
              </p:ext>
            </p:extLst>
          </p:nvPr>
        </p:nvGraphicFramePr>
        <p:xfrm>
          <a:off x="6773588" y="4386981"/>
          <a:ext cx="22558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0" name="方程式" r:id="rId37" imgW="914400" imgH="177480" progId="Equation.3">
                  <p:embed/>
                </p:oleObj>
              </mc:Choice>
              <mc:Fallback>
                <p:oleObj name="方程式" r:id="rId37" imgW="914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588" y="4386981"/>
                        <a:ext cx="22558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62730"/>
              </p:ext>
            </p:extLst>
          </p:nvPr>
        </p:nvGraphicFramePr>
        <p:xfrm>
          <a:off x="3848764" y="6081455"/>
          <a:ext cx="6270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1" name="方程式" r:id="rId39" imgW="253800" imgH="177480" progId="Equation.3">
                  <p:embed/>
                </p:oleObj>
              </mc:Choice>
              <mc:Fallback>
                <p:oleObj name="方程式" r:id="rId39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764" y="6081455"/>
                        <a:ext cx="6270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直線接點 104"/>
          <p:cNvCxnSpPr/>
          <p:nvPr/>
        </p:nvCxnSpPr>
        <p:spPr>
          <a:xfrm>
            <a:off x="4173336" y="4425879"/>
            <a:ext cx="0" cy="16555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80536"/>
              </p:ext>
            </p:extLst>
          </p:nvPr>
        </p:nvGraphicFramePr>
        <p:xfrm>
          <a:off x="5647555" y="6098436"/>
          <a:ext cx="690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2" name="方程式" r:id="rId40" imgW="279360" imgH="177480" progId="Equation.3">
                  <p:embed/>
                </p:oleObj>
              </mc:Choice>
              <mc:Fallback>
                <p:oleObj name="方程式" r:id="rId40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55" y="6098436"/>
                        <a:ext cx="6905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直線接點 106"/>
          <p:cNvCxnSpPr/>
          <p:nvPr/>
        </p:nvCxnSpPr>
        <p:spPr>
          <a:xfrm>
            <a:off x="6009140" y="4309073"/>
            <a:ext cx="0" cy="17723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58854"/>
              </p:ext>
            </p:extLst>
          </p:nvPr>
        </p:nvGraphicFramePr>
        <p:xfrm>
          <a:off x="2916238" y="6107113"/>
          <a:ext cx="4714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3" name="方程式" r:id="rId41" imgW="190440" imgH="177480" progId="Equation.3">
                  <p:embed/>
                </p:oleObj>
              </mc:Choice>
              <mc:Fallback>
                <p:oleObj name="方程式" r:id="rId41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107113"/>
                        <a:ext cx="4714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直線接點 108"/>
          <p:cNvCxnSpPr/>
          <p:nvPr/>
        </p:nvCxnSpPr>
        <p:spPr>
          <a:xfrm>
            <a:off x="3155941" y="5583518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111"/>
          <p:cNvSpPr txBox="1"/>
          <p:nvPr/>
        </p:nvSpPr>
        <p:spPr>
          <a:xfrm>
            <a:off x="4723850" y="3768073"/>
            <a:ext cx="76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16" name="群組 115"/>
          <p:cNvGrpSpPr/>
          <p:nvPr/>
        </p:nvGrpSpPr>
        <p:grpSpPr>
          <a:xfrm>
            <a:off x="1009624" y="3379188"/>
            <a:ext cx="3152671" cy="954107"/>
            <a:chOff x="1009624" y="3379188"/>
            <a:chExt cx="3152671" cy="954107"/>
          </a:xfrm>
        </p:grpSpPr>
        <p:sp>
          <p:nvSpPr>
            <p:cNvPr id="113" name="文字方塊 112"/>
            <p:cNvSpPr txBox="1"/>
            <p:nvPr/>
          </p:nvSpPr>
          <p:spPr>
            <a:xfrm>
              <a:off x="1009624" y="3379188"/>
              <a:ext cx="2573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B050"/>
                  </a:solidFill>
                </a:rPr>
                <a:t>Compute the gain at </a:t>
              </a:r>
              <a:r>
                <a:rPr lang="el-GR" altLang="zh-TW" sz="2800" b="1" dirty="0" smtClean="0">
                  <a:solidFill>
                    <a:srgbClr val="00B050"/>
                  </a:solidFill>
                </a:rPr>
                <a:t>ω</a:t>
              </a:r>
              <a:r>
                <a:rPr lang="en-US" altLang="zh-TW" sz="2800" b="1" dirty="0" smtClean="0">
                  <a:solidFill>
                    <a:srgbClr val="00B050"/>
                  </a:solidFill>
                </a:rPr>
                <a:t>=100</a:t>
              </a:r>
              <a:endParaRPr lang="zh-TW" alt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5" name="直線單箭頭接點 114"/>
            <p:cNvCxnSpPr/>
            <p:nvPr/>
          </p:nvCxnSpPr>
          <p:spPr>
            <a:xfrm flipH="1" flipV="1">
              <a:off x="3243052" y="3856241"/>
              <a:ext cx="919243" cy="4528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73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11.58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70965" y="2260635"/>
            <a:ext cx="1615718" cy="619731"/>
            <a:chOff x="1194852" y="3928685"/>
            <a:chExt cx="1615718" cy="619731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2" name="方程式" r:id="rId4" imgW="164880" imgH="164880" progId="Equation.3">
                    <p:embed/>
                  </p:oleObj>
                </mc:Choice>
                <mc:Fallback>
                  <p:oleObj name="方程式" r:id="rId4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869182" y="3928685"/>
            <a:ext cx="9413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3" name="方程式" r:id="rId6" imgW="380880" imgH="177480" progId="Equation.3">
                    <p:embed/>
                  </p:oleObj>
                </mc:Choice>
                <mc:Fallback>
                  <p:oleObj name="方程式" r:id="rId6" imgW="380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182" y="3928685"/>
                          <a:ext cx="941388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群組 48"/>
          <p:cNvGrpSpPr/>
          <p:nvPr/>
        </p:nvGrpSpPr>
        <p:grpSpPr>
          <a:xfrm>
            <a:off x="2448021" y="2116897"/>
            <a:ext cx="1676952" cy="1426238"/>
            <a:chOff x="1344141" y="5109506"/>
            <a:chExt cx="1676952" cy="142623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4" name="方程式" r:id="rId8" imgW="164880" imgH="215640" progId="Equation.3">
                    <p:embed/>
                  </p:oleObj>
                </mc:Choice>
                <mc:Fallback>
                  <p:oleObj name="方程式" r:id="rId8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127078" y="6096006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5" name="方程式" r:id="rId10" imgW="253800" imgH="177480" progId="Equation.3">
                    <p:embed/>
                  </p:oleObj>
                </mc:Choice>
                <mc:Fallback>
                  <p:oleObj name="方程式" r:id="rId10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078" y="6096006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直線接點 38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6" name="方程式" r:id="rId12" imgW="444240" imgH="177480" progId="Equation.3">
                    <p:embed/>
                  </p:oleObj>
                </mc:Choice>
                <mc:Fallback>
                  <p:oleObj name="方程式" r:id="rId12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群組 49"/>
          <p:cNvGrpSpPr/>
          <p:nvPr/>
        </p:nvGrpSpPr>
        <p:grpSpPr>
          <a:xfrm>
            <a:off x="4626122" y="2116897"/>
            <a:ext cx="1720444" cy="1374876"/>
            <a:chOff x="3692154" y="5147606"/>
            <a:chExt cx="1720444" cy="1374876"/>
          </a:xfrm>
        </p:grpSpPr>
        <p:grpSp>
          <p:nvGrpSpPr>
            <p:cNvPr id="24" name="群組 23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5" name="直線接點 2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7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558097" y="6082744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8" name="方程式" r:id="rId16" imgW="253800" imgH="177480" progId="Equation.3">
                    <p:embed/>
                  </p:oleObj>
                </mc:Choice>
                <mc:Fallback>
                  <p:oleObj name="方程式" r:id="rId16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097" y="6082744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接點 37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9" name="方程式" r:id="rId18" imgW="444240" imgH="177480" progId="Equation.3">
                    <p:embed/>
                  </p:oleObj>
                </mc:Choice>
                <mc:Fallback>
                  <p:oleObj name="方程式" r:id="rId18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群組 50"/>
          <p:cNvGrpSpPr/>
          <p:nvPr/>
        </p:nvGrpSpPr>
        <p:grpSpPr>
          <a:xfrm>
            <a:off x="7001753" y="2118097"/>
            <a:ext cx="1673777" cy="1392337"/>
            <a:chOff x="6151287" y="5130144"/>
            <a:chExt cx="1673777" cy="1392337"/>
          </a:xfrm>
        </p:grpSpPr>
        <p:grpSp>
          <p:nvGrpSpPr>
            <p:cNvPr id="27" name="群組 26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0" name="方程式" r:id="rId20" imgW="177480" imgH="228600" progId="Equation.3">
                    <p:embed/>
                  </p:oleObj>
                </mc:Choice>
                <mc:Fallback>
                  <p:oleObj name="方程式" r:id="rId20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943143" y="6082744"/>
            <a:ext cx="690562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1" name="方程式" r:id="rId22" imgW="279360" imgH="177480" progId="Equation.3">
                    <p:embed/>
                  </p:oleObj>
                </mc:Choice>
                <mc:Fallback>
                  <p:oleObj name="方程式" r:id="rId22" imgW="2793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143" y="6082744"/>
                          <a:ext cx="690562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線接點 36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2" name="方程式" r:id="rId24" imgW="444240" imgH="177480" progId="Equation.3">
                    <p:embed/>
                  </p:oleObj>
                </mc:Choice>
                <mc:Fallback>
                  <p:oleObj name="方程式" r:id="rId24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22310"/>
              </p:ext>
            </p:extLst>
          </p:nvPr>
        </p:nvGraphicFramePr>
        <p:xfrm>
          <a:off x="1343025" y="3802063"/>
          <a:ext cx="374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方程式" r:id="rId26" imgW="152280" imgH="215640" progId="Equation.3">
                  <p:embed/>
                </p:oleObj>
              </mc:Choice>
              <mc:Fallback>
                <p:oleObj name="方程式" r:id="rId2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802063"/>
                        <a:ext cx="374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接點 72"/>
          <p:cNvCxnSpPr/>
          <p:nvPr/>
        </p:nvCxnSpPr>
        <p:spPr>
          <a:xfrm flipV="1">
            <a:off x="990057" y="3644364"/>
            <a:ext cx="2381204" cy="190717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1367817" y="5025928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2119201" y="4458020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2833890" y="3916832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/>
          <p:nvPr/>
        </p:nvCxnSpPr>
        <p:spPr>
          <a:xfrm>
            <a:off x="5129235" y="5134184"/>
            <a:ext cx="1660901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V="1">
            <a:off x="6787876" y="4383628"/>
            <a:ext cx="955358" cy="765174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02567"/>
              </p:ext>
            </p:extLst>
          </p:nvPr>
        </p:nvGraphicFramePr>
        <p:xfrm>
          <a:off x="5536811" y="4730041"/>
          <a:ext cx="908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方程式" r:id="rId28" imgW="368280" imgH="177480" progId="Equation.3">
                  <p:embed/>
                </p:oleObj>
              </mc:Choice>
              <mc:Fallback>
                <p:oleObj name="方程式" r:id="rId28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811" y="4730041"/>
                        <a:ext cx="908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82983"/>
              </p:ext>
            </p:extLst>
          </p:nvPr>
        </p:nvGraphicFramePr>
        <p:xfrm>
          <a:off x="6572504" y="5157530"/>
          <a:ext cx="4714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方程式" r:id="rId30" imgW="190440" imgH="177480" progId="Equation.3">
                  <p:embed/>
                </p:oleObj>
              </mc:Choice>
              <mc:Fallback>
                <p:oleObj name="方程式" r:id="rId3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504" y="5157530"/>
                        <a:ext cx="4714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08276"/>
              </p:ext>
            </p:extLst>
          </p:nvPr>
        </p:nvGraphicFramePr>
        <p:xfrm>
          <a:off x="5437188" y="4068763"/>
          <a:ext cx="439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方程式" r:id="rId32" imgW="177480" imgH="215640" progId="Equation.3">
                  <p:embed/>
                </p:oleObj>
              </mc:Choice>
              <mc:Fallback>
                <p:oleObj name="方程式" r:id="rId32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4068763"/>
                        <a:ext cx="4397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文字方塊 112"/>
          <p:cNvSpPr txBox="1"/>
          <p:nvPr/>
        </p:nvSpPr>
        <p:spPr>
          <a:xfrm>
            <a:off x="5464645" y="581995"/>
            <a:ext cx="257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</a:rPr>
              <a:t>Compute the gain at </a:t>
            </a:r>
            <a:r>
              <a:rPr lang="el-GR" altLang="zh-TW" sz="2800" b="1" dirty="0" smtClean="0">
                <a:solidFill>
                  <a:srgbClr val="00B050"/>
                </a:solidFill>
              </a:rPr>
              <a:t>ω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=100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507073"/>
              </p:ext>
            </p:extLst>
          </p:nvPr>
        </p:nvGraphicFramePr>
        <p:xfrm>
          <a:off x="1527160" y="5148802"/>
          <a:ext cx="1631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方程式" r:id="rId34" imgW="660240" imgH="215640" progId="Equation.3">
                  <p:embed/>
                </p:oleObj>
              </mc:Choice>
              <mc:Fallback>
                <p:oleObj name="方程式" r:id="rId3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60" y="5148802"/>
                        <a:ext cx="1631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98781"/>
              </p:ext>
            </p:extLst>
          </p:nvPr>
        </p:nvGraphicFramePr>
        <p:xfrm>
          <a:off x="2799353" y="4146627"/>
          <a:ext cx="2227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方程式" r:id="rId36" imgW="901440" imgH="215640" progId="Equation.3">
                  <p:embed/>
                </p:oleObj>
              </mc:Choice>
              <mc:Fallback>
                <p:oleObj name="方程式" r:id="rId36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353" y="4146627"/>
                        <a:ext cx="2227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592385"/>
              </p:ext>
            </p:extLst>
          </p:nvPr>
        </p:nvGraphicFramePr>
        <p:xfrm>
          <a:off x="7418110" y="5157530"/>
          <a:ext cx="628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方程式" r:id="rId38" imgW="253800" imgH="177480" progId="Equation.3">
                  <p:embed/>
                </p:oleObj>
              </mc:Choice>
              <mc:Fallback>
                <p:oleObj name="方程式" r:id="rId38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110" y="5157530"/>
                        <a:ext cx="628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直線接點 60"/>
          <p:cNvCxnSpPr/>
          <p:nvPr/>
        </p:nvCxnSpPr>
        <p:spPr>
          <a:xfrm flipH="1">
            <a:off x="7743234" y="4482310"/>
            <a:ext cx="1" cy="65187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304345"/>
              </p:ext>
            </p:extLst>
          </p:nvPr>
        </p:nvGraphicFramePr>
        <p:xfrm>
          <a:off x="7324503" y="3951536"/>
          <a:ext cx="9382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0" name="方程式" r:id="rId40" imgW="380880" imgH="177480" progId="Equation.3">
                  <p:embed/>
                </p:oleObj>
              </mc:Choice>
              <mc:Fallback>
                <p:oleObj name="方程式" r:id="rId40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503" y="3951536"/>
                        <a:ext cx="9382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26515"/>
              </p:ext>
            </p:extLst>
          </p:nvPr>
        </p:nvGraphicFramePr>
        <p:xfrm>
          <a:off x="7805738" y="4570413"/>
          <a:ext cx="10001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1" name="方程式" r:id="rId42" imgW="406080" imgH="177480" progId="Equation.3">
                  <p:embed/>
                </p:oleObj>
              </mc:Choice>
              <mc:Fallback>
                <p:oleObj name="方程式" r:id="rId42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4570413"/>
                        <a:ext cx="10001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80333"/>
              </p:ext>
            </p:extLst>
          </p:nvPr>
        </p:nvGraphicFramePr>
        <p:xfrm>
          <a:off x="419912" y="6132675"/>
          <a:ext cx="66214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2" name="方程式" r:id="rId44" imgW="2679480" imgH="177480" progId="Equation.3">
                  <p:embed/>
                </p:oleObj>
              </mc:Choice>
              <mc:Fallback>
                <p:oleObj name="方程式" r:id="rId44" imgW="267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12" y="6132675"/>
                        <a:ext cx="66214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49313"/>
              </p:ext>
            </p:extLst>
          </p:nvPr>
        </p:nvGraphicFramePr>
        <p:xfrm>
          <a:off x="7198586" y="6132675"/>
          <a:ext cx="14430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3" name="方程式" r:id="rId46" imgW="583920" imgH="177480" progId="Equation.3">
                  <p:embed/>
                </p:oleObj>
              </mc:Choice>
              <mc:Fallback>
                <p:oleObj name="方程式" r:id="rId46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586" y="6132675"/>
                        <a:ext cx="14430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11.58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70965" y="2260635"/>
            <a:ext cx="1615718" cy="619731"/>
            <a:chOff x="1194852" y="3928685"/>
            <a:chExt cx="1615718" cy="619731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0" name="方程式" r:id="rId3" imgW="164880" imgH="164880" progId="Equation.3">
                    <p:embed/>
                  </p:oleObj>
                </mc:Choice>
                <mc:Fallback>
                  <p:oleObj name="方程式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869182" y="3928685"/>
            <a:ext cx="941388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1" name="方程式" r:id="rId5" imgW="380880" imgH="177480" progId="Equation.3">
                    <p:embed/>
                  </p:oleObj>
                </mc:Choice>
                <mc:Fallback>
                  <p:oleObj name="方程式" r:id="rId5" imgW="380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182" y="3928685"/>
                          <a:ext cx="941388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群組 48"/>
          <p:cNvGrpSpPr/>
          <p:nvPr/>
        </p:nvGrpSpPr>
        <p:grpSpPr>
          <a:xfrm>
            <a:off x="2448021" y="2116897"/>
            <a:ext cx="1676952" cy="1426238"/>
            <a:chOff x="1344141" y="5109506"/>
            <a:chExt cx="1676952" cy="1426238"/>
          </a:xfrm>
        </p:grpSpPr>
        <p:grpSp>
          <p:nvGrpSpPr>
            <p:cNvPr id="23" name="群組 22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2" name="方程式" r:id="rId7" imgW="164880" imgH="215640" progId="Equation.3">
                    <p:embed/>
                  </p:oleObj>
                </mc:Choice>
                <mc:Fallback>
                  <p:oleObj name="方程式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127078" y="6096006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3" name="方程式" r:id="rId9" imgW="253800" imgH="177480" progId="Equation.3">
                    <p:embed/>
                  </p:oleObj>
                </mc:Choice>
                <mc:Fallback>
                  <p:oleObj name="方程式" r:id="rId9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078" y="6096006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直線接點 38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4" name="方程式" r:id="rId11" imgW="444240" imgH="177480" progId="Equation.3">
                    <p:embed/>
                  </p:oleObj>
                </mc:Choice>
                <mc:Fallback>
                  <p:oleObj name="方程式" r:id="rId11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群組 49"/>
          <p:cNvGrpSpPr/>
          <p:nvPr/>
        </p:nvGrpSpPr>
        <p:grpSpPr>
          <a:xfrm>
            <a:off x="4626122" y="2116897"/>
            <a:ext cx="1720444" cy="1374876"/>
            <a:chOff x="3692154" y="5147606"/>
            <a:chExt cx="1720444" cy="1374876"/>
          </a:xfrm>
        </p:grpSpPr>
        <p:grpSp>
          <p:nvGrpSpPr>
            <p:cNvPr id="24" name="群組 23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5" name="直線接點 2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5" name="方程式" r:id="rId13" imgW="177480" imgH="215640" progId="Equation.3">
                    <p:embed/>
                  </p:oleObj>
                </mc:Choice>
                <mc:Fallback>
                  <p:oleObj name="方程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558097" y="6082744"/>
            <a:ext cx="627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6" name="方程式" r:id="rId15" imgW="253800" imgH="177480" progId="Equation.3">
                    <p:embed/>
                  </p:oleObj>
                </mc:Choice>
                <mc:Fallback>
                  <p:oleObj name="方程式" r:id="rId15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097" y="6082744"/>
                          <a:ext cx="627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直線接點 37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7" name="方程式" r:id="rId17" imgW="444240" imgH="177480" progId="Equation.3">
                    <p:embed/>
                  </p:oleObj>
                </mc:Choice>
                <mc:Fallback>
                  <p:oleObj name="方程式" r:id="rId1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群組 50"/>
          <p:cNvGrpSpPr/>
          <p:nvPr/>
        </p:nvGrpSpPr>
        <p:grpSpPr>
          <a:xfrm>
            <a:off x="7001753" y="2118097"/>
            <a:ext cx="1673777" cy="1392337"/>
            <a:chOff x="6151287" y="5130144"/>
            <a:chExt cx="1673777" cy="1392337"/>
          </a:xfrm>
        </p:grpSpPr>
        <p:grpSp>
          <p:nvGrpSpPr>
            <p:cNvPr id="27" name="群組 26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8" name="方程式" r:id="rId19" imgW="177480" imgH="228600" progId="Equation.3">
                    <p:embed/>
                  </p:oleObj>
                </mc:Choice>
                <mc:Fallback>
                  <p:oleObj name="方程式" r:id="rId19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943143" y="6082744"/>
            <a:ext cx="690562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9" name="方程式" r:id="rId21" imgW="279360" imgH="177480" progId="Equation.3">
                    <p:embed/>
                  </p:oleObj>
                </mc:Choice>
                <mc:Fallback>
                  <p:oleObj name="方程式" r:id="rId21" imgW="2793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143" y="6082744"/>
                          <a:ext cx="690562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線接點 36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30" name="方程式" r:id="rId23" imgW="444240" imgH="177480" progId="Equation.3">
                    <p:embed/>
                  </p:oleObj>
                </mc:Choice>
                <mc:Fallback>
                  <p:oleObj name="方程式" r:id="rId23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54780"/>
              </p:ext>
            </p:extLst>
          </p:nvPr>
        </p:nvGraphicFramePr>
        <p:xfrm>
          <a:off x="4387850" y="325438"/>
          <a:ext cx="376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方程式" r:id="rId25" imgW="152280" imgH="215640" progId="Equation.3">
                  <p:embed/>
                </p:oleObj>
              </mc:Choice>
              <mc:Fallback>
                <p:oleObj name="方程式" r:id="rId2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25438"/>
                        <a:ext cx="3762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直線接點 72"/>
          <p:cNvCxnSpPr/>
          <p:nvPr/>
        </p:nvCxnSpPr>
        <p:spPr>
          <a:xfrm flipV="1">
            <a:off x="4037036" y="167554"/>
            <a:ext cx="2381204" cy="190717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4414796" y="1549118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5166180" y="981210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5880869" y="440022"/>
            <a:ext cx="223934" cy="223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接點 83"/>
          <p:cNvCxnSpPr/>
          <p:nvPr/>
        </p:nvCxnSpPr>
        <p:spPr>
          <a:xfrm>
            <a:off x="6267959" y="1462966"/>
            <a:ext cx="1660901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V="1">
            <a:off x="7926600" y="712410"/>
            <a:ext cx="955358" cy="765174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2"/>
          <p:cNvGraphicFramePr>
            <a:graphicFrameLocks noChangeAspect="1"/>
          </p:cNvGraphicFramePr>
          <p:nvPr>
            <p:extLst/>
          </p:nvPr>
        </p:nvGraphicFramePr>
        <p:xfrm>
          <a:off x="6675535" y="1058823"/>
          <a:ext cx="9080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2" name="方程式" r:id="rId27" imgW="368280" imgH="177480" progId="Equation.3">
                  <p:embed/>
                </p:oleObj>
              </mc:Choice>
              <mc:Fallback>
                <p:oleObj name="方程式" r:id="rId27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535" y="1058823"/>
                        <a:ext cx="9080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"/>
          <p:cNvGraphicFramePr>
            <a:graphicFrameLocks noChangeAspect="1"/>
          </p:cNvGraphicFramePr>
          <p:nvPr>
            <p:extLst/>
          </p:nvPr>
        </p:nvGraphicFramePr>
        <p:xfrm>
          <a:off x="7711228" y="1486312"/>
          <a:ext cx="4714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方程式" r:id="rId29" imgW="190440" imgH="177480" progId="Equation.3">
                  <p:embed/>
                </p:oleObj>
              </mc:Choice>
              <mc:Fallback>
                <p:oleObj name="方程式" r:id="rId29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228" y="1486312"/>
                        <a:ext cx="4714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55170"/>
              </p:ext>
            </p:extLst>
          </p:nvPr>
        </p:nvGraphicFramePr>
        <p:xfrm>
          <a:off x="6578600" y="396875"/>
          <a:ext cx="438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方程式" r:id="rId31" imgW="177480" imgH="215640" progId="Equation.3">
                  <p:embed/>
                </p:oleObj>
              </mc:Choice>
              <mc:Fallback>
                <p:oleObj name="方程式" r:id="rId3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396875"/>
                        <a:ext cx="438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直線接點 89"/>
          <p:cNvCxnSpPr/>
          <p:nvPr/>
        </p:nvCxnSpPr>
        <p:spPr>
          <a:xfrm flipV="1">
            <a:off x="1361530" y="5542386"/>
            <a:ext cx="1774928" cy="61581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V="1">
            <a:off x="3151501" y="4316216"/>
            <a:ext cx="1025532" cy="122617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4177033" y="4316216"/>
            <a:ext cx="1857627" cy="1707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050158" y="4333295"/>
            <a:ext cx="1486721" cy="974051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2"/>
          <p:cNvGraphicFramePr>
            <a:graphicFrameLocks noChangeAspect="1"/>
          </p:cNvGraphicFramePr>
          <p:nvPr>
            <p:extLst/>
          </p:nvPr>
        </p:nvGraphicFramePr>
        <p:xfrm>
          <a:off x="186780" y="5322517"/>
          <a:ext cx="2349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方程式" r:id="rId33" imgW="952200" imgH="177480" progId="Equation.3">
                  <p:embed/>
                </p:oleObj>
              </mc:Choice>
              <mc:Fallback>
                <p:oleObj name="方程式" r:id="rId33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80" y="5322517"/>
                        <a:ext cx="23495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2"/>
          <p:cNvGraphicFramePr>
            <a:graphicFrameLocks noChangeAspect="1"/>
          </p:cNvGraphicFramePr>
          <p:nvPr>
            <p:extLst/>
          </p:nvPr>
        </p:nvGraphicFramePr>
        <p:xfrm>
          <a:off x="1361530" y="4538210"/>
          <a:ext cx="2349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方程式" r:id="rId35" imgW="952200" imgH="177480" progId="Equation.3">
                  <p:embed/>
                </p:oleObj>
              </mc:Choice>
              <mc:Fallback>
                <p:oleObj name="方程式" r:id="rId35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530" y="4538210"/>
                        <a:ext cx="23495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/>
          </p:nvPr>
        </p:nvGraphicFramePr>
        <p:xfrm>
          <a:off x="6773588" y="4386981"/>
          <a:ext cx="22558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" name="方程式" r:id="rId37" imgW="914400" imgH="177480" progId="Equation.3">
                  <p:embed/>
                </p:oleObj>
              </mc:Choice>
              <mc:Fallback>
                <p:oleObj name="方程式" r:id="rId37" imgW="914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588" y="4386981"/>
                        <a:ext cx="22558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"/>
          <p:cNvGraphicFramePr>
            <a:graphicFrameLocks noChangeAspect="1"/>
          </p:cNvGraphicFramePr>
          <p:nvPr>
            <p:extLst/>
          </p:nvPr>
        </p:nvGraphicFramePr>
        <p:xfrm>
          <a:off x="3848764" y="6081455"/>
          <a:ext cx="6270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" name="方程式" r:id="rId39" imgW="253800" imgH="177480" progId="Equation.3">
                  <p:embed/>
                </p:oleObj>
              </mc:Choice>
              <mc:Fallback>
                <p:oleObj name="方程式" r:id="rId39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764" y="6081455"/>
                        <a:ext cx="6270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直線接點 104"/>
          <p:cNvCxnSpPr/>
          <p:nvPr/>
        </p:nvCxnSpPr>
        <p:spPr>
          <a:xfrm>
            <a:off x="4173336" y="4425879"/>
            <a:ext cx="0" cy="16555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Object 2"/>
          <p:cNvGraphicFramePr>
            <a:graphicFrameLocks noChangeAspect="1"/>
          </p:cNvGraphicFramePr>
          <p:nvPr>
            <p:extLst/>
          </p:nvPr>
        </p:nvGraphicFramePr>
        <p:xfrm>
          <a:off x="5647555" y="6098436"/>
          <a:ext cx="690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" name="方程式" r:id="rId40" imgW="279360" imgH="177480" progId="Equation.3">
                  <p:embed/>
                </p:oleObj>
              </mc:Choice>
              <mc:Fallback>
                <p:oleObj name="方程式" r:id="rId40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55" y="6098436"/>
                        <a:ext cx="6905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直線接點 106"/>
          <p:cNvCxnSpPr/>
          <p:nvPr/>
        </p:nvCxnSpPr>
        <p:spPr>
          <a:xfrm>
            <a:off x="6009140" y="4309073"/>
            <a:ext cx="0" cy="17723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Object 2"/>
          <p:cNvGraphicFramePr>
            <a:graphicFrameLocks noChangeAspect="1"/>
          </p:cNvGraphicFramePr>
          <p:nvPr>
            <p:extLst/>
          </p:nvPr>
        </p:nvGraphicFramePr>
        <p:xfrm>
          <a:off x="2916238" y="6107113"/>
          <a:ext cx="4714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" name="方程式" r:id="rId41" imgW="190440" imgH="177480" progId="Equation.3">
                  <p:embed/>
                </p:oleObj>
              </mc:Choice>
              <mc:Fallback>
                <p:oleObj name="方程式" r:id="rId41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107113"/>
                        <a:ext cx="4714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直線接點 108"/>
          <p:cNvCxnSpPr/>
          <p:nvPr/>
        </p:nvCxnSpPr>
        <p:spPr>
          <a:xfrm>
            <a:off x="3155941" y="5583518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111"/>
          <p:cNvSpPr txBox="1"/>
          <p:nvPr/>
        </p:nvSpPr>
        <p:spPr>
          <a:xfrm>
            <a:off x="4475826" y="3785072"/>
            <a:ext cx="12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-12dB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78" y="1503393"/>
            <a:ext cx="6691091" cy="50093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11.58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MATLAB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6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</a:t>
            </a:r>
            <a:r>
              <a:rPr lang="en-US" altLang="zh-TW" dirty="0" smtClean="0"/>
              <a:t>11.52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Draw the </a:t>
            </a:r>
            <a:r>
              <a:rPr lang="en-US" altLang="zh-TW" b="1" dirty="0"/>
              <a:t>asymptotic Bode plot</a:t>
            </a:r>
            <a:r>
              <a:rPr lang="en-US" altLang="zh-TW" dirty="0"/>
              <a:t> of the gain for H(s) = </a:t>
            </a:r>
            <a:r>
              <a:rPr lang="en-US" altLang="zh-TW" dirty="0" smtClean="0"/>
              <a:t>8000s/</a:t>
            </a:r>
            <a:r>
              <a:rPr lang="en-US" altLang="zh-TW" dirty="0"/>
              <a:t>(s+10) </a:t>
            </a:r>
            <a:r>
              <a:rPr lang="en-US" altLang="zh-TW" dirty="0" smtClean="0"/>
              <a:t>(s+40)(s+80). Add the dB correction to find the maximum value of a(</a:t>
            </a:r>
            <a:r>
              <a:rPr lang="el-GR" altLang="zh-TW" dirty="0" smtClean="0"/>
              <a:t>ω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96139"/>
              </p:ext>
            </p:extLst>
          </p:nvPr>
        </p:nvGraphicFramePr>
        <p:xfrm>
          <a:off x="4422807" y="276225"/>
          <a:ext cx="15033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方程式" r:id="rId4" imgW="609480" imgH="177480" progId="Equation.3">
                  <p:embed/>
                </p:oleObj>
              </mc:Choice>
              <mc:Fallback>
                <p:oleObj name="方程式" r:id="rId4" imgW="60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807" y="276225"/>
                        <a:ext cx="15033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5111"/>
              </p:ext>
            </p:extLst>
          </p:nvPr>
        </p:nvGraphicFramePr>
        <p:xfrm>
          <a:off x="4442213" y="665579"/>
          <a:ext cx="9525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方程式" r:id="rId6" imgW="393480" imgH="215640" progId="Equation.3">
                  <p:embed/>
                </p:oleObj>
              </mc:Choice>
              <mc:Fallback>
                <p:oleObj name="方程式" r:id="rId6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213" y="665579"/>
                        <a:ext cx="9525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17733"/>
              </p:ext>
            </p:extLst>
          </p:nvPr>
        </p:nvGraphicFramePr>
        <p:xfrm>
          <a:off x="4458478" y="1139825"/>
          <a:ext cx="37195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方程式" r:id="rId8" imgW="1536480" imgH="228600" progId="Equation.3">
                  <p:embed/>
                </p:oleObj>
              </mc:Choice>
              <mc:Fallback>
                <p:oleObj name="方程式" r:id="rId8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478" y="1139825"/>
                        <a:ext cx="37195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62847" y="3157086"/>
            <a:ext cx="1602306" cy="619020"/>
            <a:chOff x="1194852" y="3929396"/>
            <a:chExt cx="1602306" cy="61902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6" name="方程式" r:id="rId10" imgW="164880" imgH="164880" progId="Equation.3">
                    <p:embed/>
                  </p:oleObj>
                </mc:Choice>
                <mc:Fallback>
                  <p:oleObj name="方程式" r:id="rId10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線接點 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374641"/>
                </p:ext>
              </p:extLst>
            </p:nvPr>
          </p:nvGraphicFramePr>
          <p:xfrm>
            <a:off x="1885836" y="3929396"/>
            <a:ext cx="9096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7" name="方程式" r:id="rId12" imgW="368280" imgH="177480" progId="Equation.3">
                    <p:embed/>
                  </p:oleObj>
                </mc:Choice>
                <mc:Fallback>
                  <p:oleObj name="方程式" r:id="rId12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836" y="3929396"/>
                          <a:ext cx="9096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群組 10"/>
          <p:cNvGrpSpPr/>
          <p:nvPr/>
        </p:nvGrpSpPr>
        <p:grpSpPr>
          <a:xfrm>
            <a:off x="2783920" y="3143264"/>
            <a:ext cx="1676952" cy="1425561"/>
            <a:chOff x="1344141" y="5109506"/>
            <a:chExt cx="1676952" cy="1425561"/>
          </a:xfrm>
        </p:grpSpPr>
        <p:grpSp>
          <p:nvGrpSpPr>
            <p:cNvPr id="12" name="群組 11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8" name="方程式" r:id="rId14" imgW="164880" imgH="215640" progId="Equation.3">
                    <p:embed/>
                  </p:oleObj>
                </mc:Choice>
                <mc:Fallback>
                  <p:oleObj name="方程式" r:id="rId1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839291"/>
                </p:ext>
              </p:extLst>
            </p:nvPr>
          </p:nvGraphicFramePr>
          <p:xfrm>
            <a:off x="2220281" y="6095330"/>
            <a:ext cx="4397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9" name="方程式" r:id="rId16" imgW="177480" imgH="177480" progId="Equation.3">
                    <p:embed/>
                  </p:oleObj>
                </mc:Choice>
                <mc:Fallback>
                  <p:oleObj name="方程式" r:id="rId16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281" y="6095330"/>
                          <a:ext cx="439738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直線接點 14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613006"/>
                </p:ext>
              </p:extLst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0" name="方程式" r:id="rId18" imgW="444240" imgH="177480" progId="Equation.3">
                    <p:embed/>
                  </p:oleObj>
                </mc:Choice>
                <mc:Fallback>
                  <p:oleObj name="方程式" r:id="rId18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群組 18"/>
          <p:cNvGrpSpPr/>
          <p:nvPr/>
        </p:nvGrpSpPr>
        <p:grpSpPr>
          <a:xfrm>
            <a:off x="4962021" y="3143264"/>
            <a:ext cx="1720444" cy="1374761"/>
            <a:chOff x="3692154" y="5147606"/>
            <a:chExt cx="1720444" cy="1374761"/>
          </a:xfrm>
        </p:grpSpPr>
        <p:grpSp>
          <p:nvGrpSpPr>
            <p:cNvPr id="20" name="群組 19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5" name="直線接點 2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1" name="方程式" r:id="rId20" imgW="177480" imgH="215640" progId="Equation.3">
                    <p:embed/>
                  </p:oleObj>
                </mc:Choice>
                <mc:Fallback>
                  <p:oleObj name="方程式" r:id="rId20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245997"/>
                </p:ext>
              </p:extLst>
            </p:nvPr>
          </p:nvGraphicFramePr>
          <p:xfrm>
            <a:off x="4620631" y="6082630"/>
            <a:ext cx="50165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2" name="方程式" r:id="rId22" imgW="203040" imgH="177480" progId="Equation.3">
                    <p:embed/>
                  </p:oleObj>
                </mc:Choice>
                <mc:Fallback>
                  <p:oleObj name="方程式" r:id="rId22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631" y="6082630"/>
                          <a:ext cx="501650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線接點 22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978077"/>
                </p:ext>
              </p:extLst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3" name="方程式" r:id="rId24" imgW="444240" imgH="177480" progId="Equation.3">
                    <p:embed/>
                  </p:oleObj>
                </mc:Choice>
                <mc:Fallback>
                  <p:oleObj name="方程式" r:id="rId24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群組 26"/>
          <p:cNvGrpSpPr/>
          <p:nvPr/>
        </p:nvGrpSpPr>
        <p:grpSpPr>
          <a:xfrm>
            <a:off x="7151042" y="3144464"/>
            <a:ext cx="1673777" cy="1373950"/>
            <a:chOff x="6151287" y="5130144"/>
            <a:chExt cx="1673777" cy="1373950"/>
          </a:xfrm>
        </p:grpSpPr>
        <p:grpSp>
          <p:nvGrpSpPr>
            <p:cNvPr id="28" name="群組 27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33" name="直線接點 32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4" name="方程式" r:id="rId26" imgW="177480" imgH="228600" progId="Equation.3">
                    <p:embed/>
                  </p:oleObj>
                </mc:Choice>
                <mc:Fallback>
                  <p:oleObj name="方程式" r:id="rId26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0054"/>
                </p:ext>
              </p:extLst>
            </p:nvPr>
          </p:nvGraphicFramePr>
          <p:xfrm>
            <a:off x="7052045" y="6064357"/>
            <a:ext cx="47148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5" name="方程式" r:id="rId28" imgW="190440" imgH="177480" progId="Equation.3">
                    <p:embed/>
                  </p:oleObj>
                </mc:Choice>
                <mc:Fallback>
                  <p:oleObj name="方程式" r:id="rId28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2045" y="6064357"/>
                          <a:ext cx="471488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直線接點 30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005361"/>
                </p:ext>
              </p:extLst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6" name="方程式" r:id="rId30" imgW="444240" imgH="177480" progId="Equation.3">
                    <p:embed/>
                  </p:oleObj>
                </mc:Choice>
                <mc:Fallback>
                  <p:oleObj name="方程式" r:id="rId30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65311"/>
              </p:ext>
            </p:extLst>
          </p:nvPr>
        </p:nvGraphicFramePr>
        <p:xfrm>
          <a:off x="1202362" y="4059059"/>
          <a:ext cx="374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方程式" r:id="rId32" imgW="152280" imgH="215640" progId="Equation.3">
                  <p:embed/>
                </p:oleObj>
              </mc:Choice>
              <mc:Fallback>
                <p:oleObj name="方程式" r:id="rId32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362" y="4059059"/>
                        <a:ext cx="374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線接點 35"/>
          <p:cNvCxnSpPr/>
          <p:nvPr/>
        </p:nvCxnSpPr>
        <p:spPr>
          <a:xfrm flipV="1">
            <a:off x="981711" y="4030607"/>
            <a:ext cx="1190602" cy="103381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2962358" y="4952699"/>
            <a:ext cx="1190602" cy="103381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4148372" y="4952699"/>
            <a:ext cx="1851689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015625" y="4976696"/>
            <a:ext cx="1173061" cy="1040712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7208273" y="6026739"/>
            <a:ext cx="347582" cy="109251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25096"/>
              </p:ext>
            </p:extLst>
          </p:nvPr>
        </p:nvGraphicFramePr>
        <p:xfrm>
          <a:off x="3955875" y="5583042"/>
          <a:ext cx="439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方程式" r:id="rId34" imgW="177480" imgH="177480" progId="Equation.3">
                  <p:embed/>
                </p:oleObj>
              </mc:Choice>
              <mc:Fallback>
                <p:oleObj name="方程式" r:id="rId34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875" y="5583042"/>
                        <a:ext cx="4397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直線接點 52"/>
          <p:cNvCxnSpPr/>
          <p:nvPr/>
        </p:nvCxnSpPr>
        <p:spPr>
          <a:xfrm>
            <a:off x="4198536" y="5031270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42829"/>
              </p:ext>
            </p:extLst>
          </p:nvPr>
        </p:nvGraphicFramePr>
        <p:xfrm>
          <a:off x="5759788" y="5565556"/>
          <a:ext cx="501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方程式" r:id="rId35" imgW="203040" imgH="177480" progId="Equation.3">
                  <p:embed/>
                </p:oleObj>
              </mc:Choice>
              <mc:Fallback>
                <p:oleObj name="方程式" r:id="rId3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788" y="5565556"/>
                        <a:ext cx="501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線接點 54"/>
          <p:cNvCxnSpPr/>
          <p:nvPr/>
        </p:nvCxnSpPr>
        <p:spPr>
          <a:xfrm>
            <a:off x="6031905" y="5013925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22523"/>
              </p:ext>
            </p:extLst>
          </p:nvPr>
        </p:nvGraphicFramePr>
        <p:xfrm>
          <a:off x="6650183" y="6256210"/>
          <a:ext cx="4714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方程式" r:id="rId37" imgW="190440" imgH="177480" progId="Equation.3">
                  <p:embed/>
                </p:oleObj>
              </mc:Choice>
              <mc:Fallback>
                <p:oleObj name="方程式" r:id="rId3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183" y="6256210"/>
                        <a:ext cx="47148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接點 56"/>
          <p:cNvCxnSpPr/>
          <p:nvPr/>
        </p:nvCxnSpPr>
        <p:spPr>
          <a:xfrm>
            <a:off x="7188686" y="6085857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4458478" y="4416056"/>
            <a:ext cx="12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8dB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Draw the </a:t>
            </a:r>
            <a:r>
              <a:rPr lang="en-US" altLang="zh-TW" b="1" dirty="0"/>
              <a:t>asymptotic Bode plot</a:t>
            </a:r>
            <a:r>
              <a:rPr lang="en-US" altLang="zh-TW" dirty="0"/>
              <a:t> of the gain for H(s) = </a:t>
            </a:r>
            <a:r>
              <a:rPr lang="en-US" altLang="zh-TW" dirty="0" smtClean="0"/>
              <a:t>8000s/</a:t>
            </a:r>
            <a:r>
              <a:rPr lang="en-US" altLang="zh-TW" dirty="0"/>
              <a:t>(s+10) </a:t>
            </a:r>
            <a:r>
              <a:rPr lang="en-US" altLang="zh-TW" dirty="0" smtClean="0"/>
              <a:t>(s+40)(s+80). Add the dB correction to find the maximum value of a(</a:t>
            </a:r>
            <a:r>
              <a:rPr lang="el-GR" altLang="zh-TW" dirty="0" smtClean="0"/>
              <a:t>ω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11.52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165946" y="3752146"/>
            <a:ext cx="1190602" cy="103381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3351960" y="3752146"/>
            <a:ext cx="1851689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219213" y="3776143"/>
            <a:ext cx="1173061" cy="1040712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411861" y="4826186"/>
            <a:ext cx="347582" cy="109251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8631"/>
              </p:ext>
            </p:extLst>
          </p:nvPr>
        </p:nvGraphicFramePr>
        <p:xfrm>
          <a:off x="3159463" y="4382489"/>
          <a:ext cx="439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方程式" r:id="rId3" imgW="177480" imgH="177480" progId="Equation.3">
                  <p:embed/>
                </p:oleObj>
              </mc:Choice>
              <mc:Fallback>
                <p:oleObj name="方程式" r:id="rId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463" y="4382489"/>
                        <a:ext cx="4397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3402124" y="3830717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20972"/>
              </p:ext>
            </p:extLst>
          </p:nvPr>
        </p:nvGraphicFramePr>
        <p:xfrm>
          <a:off x="4963376" y="4365003"/>
          <a:ext cx="501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方程式" r:id="rId5" imgW="203040" imgH="177480" progId="Equation.3">
                  <p:embed/>
                </p:oleObj>
              </mc:Choice>
              <mc:Fallback>
                <p:oleObj name="方程式" r:id="rId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376" y="4365003"/>
                        <a:ext cx="501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5235493" y="3813372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1252"/>
              </p:ext>
            </p:extLst>
          </p:nvPr>
        </p:nvGraphicFramePr>
        <p:xfrm>
          <a:off x="5853771" y="5055657"/>
          <a:ext cx="4714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方程式" r:id="rId7" imgW="190440" imgH="177480" progId="Equation.3">
                  <p:embed/>
                </p:oleObj>
              </mc:Choice>
              <mc:Fallback>
                <p:oleObj name="方程式" r:id="rId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771" y="5055657"/>
                        <a:ext cx="47148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接點 12"/>
          <p:cNvCxnSpPr/>
          <p:nvPr/>
        </p:nvCxnSpPr>
        <p:spPr>
          <a:xfrm>
            <a:off x="6392274" y="4885304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662066" y="3215503"/>
            <a:ext cx="12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8dB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80547" y="5951319"/>
            <a:ext cx="49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Is 8dB the maximum value?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Draw the </a:t>
            </a:r>
            <a:r>
              <a:rPr lang="en-US" altLang="zh-TW" b="1" dirty="0"/>
              <a:t>asymptotic Bode plot</a:t>
            </a:r>
            <a:r>
              <a:rPr lang="en-US" altLang="zh-TW" dirty="0"/>
              <a:t> of the gain for H(s) = </a:t>
            </a:r>
            <a:r>
              <a:rPr lang="en-US" altLang="zh-TW" dirty="0" smtClean="0"/>
              <a:t>8000s/</a:t>
            </a:r>
            <a:r>
              <a:rPr lang="en-US" altLang="zh-TW" dirty="0"/>
              <a:t>(s+10) </a:t>
            </a:r>
            <a:r>
              <a:rPr lang="en-US" altLang="zh-TW" dirty="0" smtClean="0"/>
              <a:t>(s+40)(s+80). Add the dB correction to find the maximum value of a(</a:t>
            </a:r>
            <a:r>
              <a:rPr lang="el-GR" altLang="zh-TW" dirty="0" smtClean="0"/>
              <a:t>ω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11.52</a:t>
            </a:r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62847" y="3157086"/>
            <a:ext cx="1602306" cy="619020"/>
            <a:chOff x="1194852" y="3929396"/>
            <a:chExt cx="1602306" cy="619020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194852" y="4140428"/>
            <a:ext cx="4079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3" name="方程式" r:id="rId3" imgW="164880" imgH="164880" progId="Equation.3">
                    <p:embed/>
                  </p:oleObj>
                </mc:Choice>
                <mc:Fallback>
                  <p:oleObj name="方程式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852" y="4140428"/>
                          <a:ext cx="4079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線接點 18"/>
            <p:cNvCxnSpPr/>
            <p:nvPr/>
          </p:nvCxnSpPr>
          <p:spPr>
            <a:xfrm>
              <a:off x="1677484" y="4400649"/>
              <a:ext cx="1119674" cy="0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793322"/>
                </p:ext>
              </p:extLst>
            </p:nvPr>
          </p:nvGraphicFramePr>
          <p:xfrm>
            <a:off x="1885836" y="3929396"/>
            <a:ext cx="9096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4" name="方程式" r:id="rId5" imgW="368280" imgH="177480" progId="Equation.3">
                    <p:embed/>
                  </p:oleObj>
                </mc:Choice>
                <mc:Fallback>
                  <p:oleObj name="方程式" r:id="rId5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836" y="3929396"/>
                          <a:ext cx="9096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群組 20"/>
          <p:cNvGrpSpPr/>
          <p:nvPr/>
        </p:nvGrpSpPr>
        <p:grpSpPr>
          <a:xfrm>
            <a:off x="2783920" y="3143264"/>
            <a:ext cx="1676952" cy="1425561"/>
            <a:chOff x="1344141" y="5109506"/>
            <a:chExt cx="1676952" cy="1425561"/>
          </a:xfrm>
        </p:grpSpPr>
        <p:grpSp>
          <p:nvGrpSpPr>
            <p:cNvPr id="22" name="群組 21"/>
            <p:cNvGrpSpPr/>
            <p:nvPr/>
          </p:nvGrpSpPr>
          <p:grpSpPr>
            <a:xfrm>
              <a:off x="1752129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27" name="直線接點 26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344141" y="5223661"/>
            <a:ext cx="4079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5" name="方程式" r:id="rId7" imgW="164880" imgH="215640" progId="Equation.3">
                    <p:embed/>
                  </p:oleObj>
                </mc:Choice>
                <mc:Fallback>
                  <p:oleObj name="方程式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141" y="5223661"/>
                          <a:ext cx="4079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572263"/>
                </p:ext>
              </p:extLst>
            </p:nvPr>
          </p:nvGraphicFramePr>
          <p:xfrm>
            <a:off x="2220281" y="6095330"/>
            <a:ext cx="4397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6" name="方程式" r:id="rId9" imgW="177480" imgH="177480" progId="Equation.3">
                    <p:embed/>
                  </p:oleObj>
                </mc:Choice>
                <mc:Fallback>
                  <p:oleObj name="方程式" r:id="rId9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281" y="6095330"/>
                          <a:ext cx="439738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直線接點 24"/>
            <p:cNvCxnSpPr/>
            <p:nvPr/>
          </p:nvCxnSpPr>
          <p:spPr>
            <a:xfrm>
              <a:off x="2462942" y="5543558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651070"/>
                </p:ext>
              </p:extLst>
            </p:nvPr>
          </p:nvGraphicFramePr>
          <p:xfrm>
            <a:off x="1622862" y="5109506"/>
            <a:ext cx="109855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7" name="方程式" r:id="rId11" imgW="444240" imgH="177480" progId="Equation.3">
                    <p:embed/>
                  </p:oleObj>
                </mc:Choice>
                <mc:Fallback>
                  <p:oleObj name="方程式" r:id="rId11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862" y="5109506"/>
                          <a:ext cx="109855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群組 28"/>
          <p:cNvGrpSpPr/>
          <p:nvPr/>
        </p:nvGrpSpPr>
        <p:grpSpPr>
          <a:xfrm>
            <a:off x="4962021" y="3143264"/>
            <a:ext cx="1720444" cy="1374761"/>
            <a:chOff x="3692154" y="5147606"/>
            <a:chExt cx="1720444" cy="1374761"/>
          </a:xfrm>
        </p:grpSpPr>
        <p:grpSp>
          <p:nvGrpSpPr>
            <p:cNvPr id="30" name="群組 29"/>
            <p:cNvGrpSpPr/>
            <p:nvPr/>
          </p:nvGrpSpPr>
          <p:grpSpPr>
            <a:xfrm>
              <a:off x="4143634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35" name="直線接點 34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92154" y="5223661"/>
            <a:ext cx="406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8" name="方程式" r:id="rId13" imgW="177480" imgH="215640" progId="Equation.3">
                    <p:embed/>
                  </p:oleObj>
                </mc:Choice>
                <mc:Fallback>
                  <p:oleObj name="方程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154" y="5223661"/>
                          <a:ext cx="406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285904"/>
                </p:ext>
              </p:extLst>
            </p:nvPr>
          </p:nvGraphicFramePr>
          <p:xfrm>
            <a:off x="4620631" y="6082630"/>
            <a:ext cx="50165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9" name="方程式" r:id="rId15" imgW="203040" imgH="177480" progId="Equation.3">
                    <p:embed/>
                  </p:oleObj>
                </mc:Choice>
                <mc:Fallback>
                  <p:oleObj name="方程式" r:id="rId15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631" y="6082630"/>
                          <a:ext cx="501650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直線接點 32"/>
            <p:cNvCxnSpPr/>
            <p:nvPr/>
          </p:nvCxnSpPr>
          <p:spPr>
            <a:xfrm>
              <a:off x="4910520" y="5580200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941749"/>
                </p:ext>
              </p:extLst>
            </p:nvPr>
          </p:nvGraphicFramePr>
          <p:xfrm>
            <a:off x="4019227" y="5147606"/>
            <a:ext cx="1096963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0" name="方程式" r:id="rId17" imgW="444240" imgH="177480" progId="Equation.3">
                    <p:embed/>
                  </p:oleObj>
                </mc:Choice>
                <mc:Fallback>
                  <p:oleObj name="方程式" r:id="rId1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227" y="5147606"/>
                          <a:ext cx="1096963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群組 36"/>
          <p:cNvGrpSpPr/>
          <p:nvPr/>
        </p:nvGrpSpPr>
        <p:grpSpPr>
          <a:xfrm>
            <a:off x="7151042" y="3144464"/>
            <a:ext cx="1673777" cy="1373950"/>
            <a:chOff x="6151287" y="5130144"/>
            <a:chExt cx="1673777" cy="1373950"/>
          </a:xfrm>
        </p:grpSpPr>
        <p:grpSp>
          <p:nvGrpSpPr>
            <p:cNvPr id="38" name="群組 37"/>
            <p:cNvGrpSpPr/>
            <p:nvPr/>
          </p:nvGrpSpPr>
          <p:grpSpPr>
            <a:xfrm>
              <a:off x="6556100" y="5580200"/>
              <a:ext cx="1268964" cy="517126"/>
              <a:chOff x="1567542" y="3724809"/>
              <a:chExt cx="1268964" cy="517126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1567542" y="3724809"/>
                <a:ext cx="774086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2341628" y="3739145"/>
                <a:ext cx="494878" cy="50279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151287" y="5227274"/>
            <a:ext cx="4048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1" name="方程式" r:id="rId19" imgW="177480" imgH="228600" progId="Equation.3">
                    <p:embed/>
                  </p:oleObj>
                </mc:Choice>
                <mc:Fallback>
                  <p:oleObj name="方程式" r:id="rId19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287" y="5227274"/>
                          <a:ext cx="4048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23160"/>
                </p:ext>
              </p:extLst>
            </p:nvPr>
          </p:nvGraphicFramePr>
          <p:xfrm>
            <a:off x="7052045" y="6064357"/>
            <a:ext cx="47148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2" name="方程式" r:id="rId21" imgW="190440" imgH="177480" progId="Equation.3">
                    <p:embed/>
                  </p:oleObj>
                </mc:Choice>
                <mc:Fallback>
                  <p:oleObj name="方程式" r:id="rId21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2045" y="6064357"/>
                          <a:ext cx="471488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直線接點 40"/>
            <p:cNvCxnSpPr/>
            <p:nvPr/>
          </p:nvCxnSpPr>
          <p:spPr>
            <a:xfrm>
              <a:off x="7292864" y="5559437"/>
              <a:ext cx="0" cy="58747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4250829"/>
                </p:ext>
              </p:extLst>
            </p:nvPr>
          </p:nvGraphicFramePr>
          <p:xfrm>
            <a:off x="6358375" y="5130144"/>
            <a:ext cx="10953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3" name="方程式" r:id="rId23" imgW="444240" imgH="177480" progId="Equation.3">
                    <p:embed/>
                  </p:oleObj>
                </mc:Choice>
                <mc:Fallback>
                  <p:oleObj name="方程式" r:id="rId23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8375" y="5130144"/>
                          <a:ext cx="10953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6422"/>
              </p:ext>
            </p:extLst>
          </p:nvPr>
        </p:nvGraphicFramePr>
        <p:xfrm>
          <a:off x="1202362" y="4059059"/>
          <a:ext cx="374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方程式" r:id="rId25" imgW="152280" imgH="215640" progId="Equation.3">
                  <p:embed/>
                </p:oleObj>
              </mc:Choice>
              <mc:Fallback>
                <p:oleObj name="方程式" r:id="rId2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362" y="4059059"/>
                        <a:ext cx="374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直線接點 45"/>
          <p:cNvCxnSpPr/>
          <p:nvPr/>
        </p:nvCxnSpPr>
        <p:spPr>
          <a:xfrm flipV="1">
            <a:off x="981711" y="4030607"/>
            <a:ext cx="1190602" cy="103381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47095"/>
              </p:ext>
            </p:extLst>
          </p:nvPr>
        </p:nvGraphicFramePr>
        <p:xfrm>
          <a:off x="2084046" y="4771260"/>
          <a:ext cx="66589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6"/>
                <a:gridCol w="888994"/>
                <a:gridCol w="888994"/>
                <a:gridCol w="888994"/>
                <a:gridCol w="888994"/>
                <a:gridCol w="888994"/>
                <a:gridCol w="88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Correction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p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p</a:t>
                      </a:r>
                      <a:r>
                        <a:rPr lang="en-US" altLang="zh-TW" baseline="-25000" dirty="0" smtClean="0"/>
                        <a:t>3</a:t>
                      </a:r>
                      <a:endParaRPr lang="zh-TW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-1dB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-3dB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-2dB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Draw the </a:t>
            </a:r>
            <a:r>
              <a:rPr lang="en-US" altLang="zh-TW" b="1" dirty="0"/>
              <a:t>asymptotic Bode plot</a:t>
            </a:r>
            <a:r>
              <a:rPr lang="en-US" altLang="zh-TW" dirty="0"/>
              <a:t> of the gain for H(s) = </a:t>
            </a:r>
            <a:r>
              <a:rPr lang="en-US" altLang="zh-TW" dirty="0" smtClean="0"/>
              <a:t>8000s/</a:t>
            </a:r>
            <a:r>
              <a:rPr lang="en-US" altLang="zh-TW" dirty="0"/>
              <a:t>(s+10) </a:t>
            </a:r>
            <a:r>
              <a:rPr lang="en-US" altLang="zh-TW" dirty="0" smtClean="0"/>
              <a:t>(s+40)(s+80). Add the dB correction to find the maximum value of a(</a:t>
            </a:r>
            <a:r>
              <a:rPr lang="el-GR" altLang="zh-TW" dirty="0" smtClean="0"/>
              <a:t>ω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11.52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4289022" y="3397583"/>
            <a:ext cx="1190602" cy="1033816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475036" y="3397583"/>
            <a:ext cx="1851689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7342289" y="3421580"/>
            <a:ext cx="1173061" cy="1040712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534937" y="4471623"/>
            <a:ext cx="347582" cy="109251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81025"/>
              </p:ext>
            </p:extLst>
          </p:nvPr>
        </p:nvGraphicFramePr>
        <p:xfrm>
          <a:off x="5282539" y="4027926"/>
          <a:ext cx="439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方程式" r:id="rId3" imgW="177480" imgH="177480" progId="Equation.3">
                  <p:embed/>
                </p:oleObj>
              </mc:Choice>
              <mc:Fallback>
                <p:oleObj name="方程式" r:id="rId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539" y="4027926"/>
                        <a:ext cx="4397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5525200" y="3476154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17294"/>
              </p:ext>
            </p:extLst>
          </p:nvPr>
        </p:nvGraphicFramePr>
        <p:xfrm>
          <a:off x="7086452" y="4010440"/>
          <a:ext cx="501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方程式" r:id="rId5" imgW="203040" imgH="177480" progId="Equation.3">
                  <p:embed/>
                </p:oleObj>
              </mc:Choice>
              <mc:Fallback>
                <p:oleObj name="方程式" r:id="rId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452" y="4010440"/>
                        <a:ext cx="501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7358569" y="3458809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85576"/>
              </p:ext>
            </p:extLst>
          </p:nvPr>
        </p:nvGraphicFramePr>
        <p:xfrm>
          <a:off x="7976847" y="4701094"/>
          <a:ext cx="4714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方程式" r:id="rId7" imgW="190440" imgH="177480" progId="Equation.3">
                  <p:embed/>
                </p:oleObj>
              </mc:Choice>
              <mc:Fallback>
                <p:oleObj name="方程式" r:id="rId7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847" y="4701094"/>
                        <a:ext cx="47148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接點 12"/>
          <p:cNvCxnSpPr/>
          <p:nvPr/>
        </p:nvCxnSpPr>
        <p:spPr>
          <a:xfrm>
            <a:off x="8515350" y="4530741"/>
            <a:ext cx="0" cy="5874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785142" y="2860940"/>
            <a:ext cx="12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8dB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46221"/>
              </p:ext>
            </p:extLst>
          </p:nvPr>
        </p:nvGraphicFramePr>
        <p:xfrm>
          <a:off x="628649" y="4701094"/>
          <a:ext cx="66589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6"/>
                <a:gridCol w="888994"/>
                <a:gridCol w="888994"/>
                <a:gridCol w="888994"/>
                <a:gridCol w="888994"/>
                <a:gridCol w="888994"/>
                <a:gridCol w="88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Correction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</a:t>
                      </a:r>
                      <a:r>
                        <a:rPr lang="en-US" altLang="zh-TW" baseline="-25000" dirty="0" smtClean="0"/>
                        <a:t>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p</a:t>
                      </a:r>
                      <a:r>
                        <a:rPr lang="en-US" altLang="zh-TW" baseline="-25000" dirty="0" smtClean="0"/>
                        <a:t>2</a:t>
                      </a:r>
                      <a:endParaRPr lang="zh-TW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p</a:t>
                      </a:r>
                      <a:r>
                        <a:rPr lang="en-US" altLang="zh-TW" baseline="-25000" dirty="0" smtClean="0"/>
                        <a:t>3</a:t>
                      </a:r>
                      <a:endParaRPr lang="zh-TW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-1dB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-3dB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-2dB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-4dB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-1dB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848260" y="6158302"/>
            <a:ext cx="723740" cy="410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94664" y="3010584"/>
            <a:ext cx="437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Maximum gain is about 6dB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04633"/>
              </p:ext>
            </p:extLst>
          </p:nvPr>
        </p:nvGraphicFramePr>
        <p:xfrm>
          <a:off x="374794" y="3477040"/>
          <a:ext cx="26368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方程式" r:id="rId9" imgW="1066680" imgH="215640" progId="Equation.3">
                  <p:embed/>
                </p:oleObj>
              </mc:Choice>
              <mc:Fallback>
                <p:oleObj name="方程式" r:id="rId9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94" y="3477040"/>
                        <a:ext cx="26368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39802"/>
              </p:ext>
            </p:extLst>
          </p:nvPr>
        </p:nvGraphicFramePr>
        <p:xfrm>
          <a:off x="1789736" y="3737388"/>
          <a:ext cx="2386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方程式" r:id="rId11" imgW="965160" imgH="330120" progId="Equation.3">
                  <p:embed/>
                </p:oleObj>
              </mc:Choice>
              <mc:Fallback>
                <p:oleObj name="方程式" r:id="rId11" imgW="965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736" y="3737388"/>
                        <a:ext cx="23860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914400" y="4064947"/>
            <a:ext cx="778813" cy="416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11.59, 11.60, 11.63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Drawing Bode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09004"/>
          </a:xfrm>
        </p:spPr>
        <p:txBody>
          <a:bodyPr>
            <a:noAutofit/>
          </a:bodyPr>
          <a:lstStyle/>
          <a:p>
            <a:r>
              <a:rPr lang="en-US" altLang="zh-TW" b="1" u="sng" dirty="0" smtClean="0"/>
              <a:t>By Computer</a:t>
            </a:r>
          </a:p>
          <a:p>
            <a:pPr lvl="1"/>
            <a:r>
              <a:rPr lang="en-US" altLang="zh-TW" sz="2800" dirty="0"/>
              <a:t>MATLAB</a:t>
            </a:r>
          </a:p>
          <a:p>
            <a:pPr lvl="1"/>
            <a:r>
              <a:rPr lang="en-US" altLang="zh-TW" sz="2800" dirty="0">
                <a:hlinkClick r:id="rId2"/>
              </a:rPr>
              <a:t>http://web.mit.edu/6.302/www/pz/</a:t>
            </a:r>
            <a:endParaRPr lang="en-US" altLang="zh-TW" sz="2800" dirty="0"/>
          </a:p>
          <a:p>
            <a:pPr lvl="2"/>
            <a:r>
              <a:rPr lang="en-US" altLang="zh-TW" sz="2800" dirty="0"/>
              <a:t>MIT 6.302 Feedback Systems</a:t>
            </a:r>
          </a:p>
          <a:p>
            <a:pPr lvl="1"/>
            <a:r>
              <a:rPr lang="en-US" altLang="zh-TW" sz="2800" dirty="0" smtClean="0">
                <a:hlinkClick r:id="rId3"/>
              </a:rPr>
              <a:t>http</a:t>
            </a:r>
            <a:r>
              <a:rPr lang="en-US" altLang="zh-TW" sz="2800" dirty="0">
                <a:hlinkClick r:id="rId3"/>
              </a:rPr>
              <a:t>://</a:t>
            </a:r>
            <a:r>
              <a:rPr lang="en-US" altLang="zh-TW" sz="2800" dirty="0" smtClean="0">
                <a:hlinkClick r:id="rId3"/>
              </a:rPr>
              <a:t>www.wolframalpha.com</a:t>
            </a:r>
            <a:endParaRPr lang="en-US" altLang="zh-TW" sz="2800" dirty="0" smtClean="0"/>
          </a:p>
          <a:p>
            <a:pPr lvl="2"/>
            <a:r>
              <a:rPr lang="en-US" altLang="zh-TW" sz="2800" dirty="0" smtClean="0"/>
              <a:t>Example Input: </a:t>
            </a:r>
            <a:r>
              <a:rPr lang="en-US" altLang="zh-TW" sz="2800" dirty="0"/>
              <a:t>“Bode plot of -(s+200)^2/(10s^2</a:t>
            </a:r>
            <a:r>
              <a:rPr lang="en-US" altLang="zh-TW" sz="2800" dirty="0" smtClean="0"/>
              <a:t>)”</a:t>
            </a:r>
          </a:p>
          <a:p>
            <a:r>
              <a:rPr lang="en-US" altLang="zh-TW" b="1" u="sng" dirty="0" smtClean="0"/>
              <a:t>By Hand</a:t>
            </a:r>
          </a:p>
          <a:p>
            <a:pPr lvl="1"/>
            <a:r>
              <a:rPr lang="en-US" altLang="zh-TW" sz="2800" dirty="0"/>
              <a:t>Drawing the </a:t>
            </a:r>
            <a:r>
              <a:rPr lang="en-US" altLang="zh-TW" sz="2800" b="1" dirty="0"/>
              <a:t>asymptotic </a:t>
            </a:r>
            <a:r>
              <a:rPr lang="en-US" altLang="zh-TW" sz="2800" b="1" dirty="0" smtClean="0"/>
              <a:t>lines </a:t>
            </a:r>
            <a:r>
              <a:rPr lang="en-US" altLang="zh-TW" sz="2800" dirty="0" smtClean="0"/>
              <a:t>by </a:t>
            </a:r>
            <a:r>
              <a:rPr lang="en-US" altLang="zh-TW" sz="2800" dirty="0"/>
              <a:t>some simple </a:t>
            </a:r>
            <a:r>
              <a:rPr lang="en-US" altLang="zh-TW" sz="2800" dirty="0" smtClean="0"/>
              <a:t>rules</a:t>
            </a:r>
          </a:p>
          <a:p>
            <a:pPr lvl="1"/>
            <a:r>
              <a:rPr lang="en-US" altLang="zh-TW" sz="2800" dirty="0"/>
              <a:t>Drawing </a:t>
            </a:r>
            <a:r>
              <a:rPr lang="en-US" altLang="zh-TW" sz="2800" dirty="0" smtClean="0"/>
              <a:t>the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correction terms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4308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33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11.59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410087"/>
            <a:ext cx="7089909" cy="53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11.60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428750"/>
            <a:ext cx="7251927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11.63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11" y="1393971"/>
            <a:ext cx="6965277" cy="52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http://lpsa.swarthmore.edu/Bode/underdamped/underdampedApprox.html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87326"/>
            <a:ext cx="8113162" cy="9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http://lpsa.swarthmore.edu/Bode/BodeExamples.html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17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A</a:t>
            </a:r>
            <a:r>
              <a:rPr lang="en-US" altLang="zh-TW" dirty="0" smtClean="0"/>
              <a:t>symptotic </a:t>
            </a:r>
            <a:r>
              <a:rPr lang="en-US" altLang="zh-TW" dirty="0"/>
              <a:t>L</a:t>
            </a:r>
            <a:r>
              <a:rPr lang="en-US" altLang="zh-TW" dirty="0" smtClean="0"/>
              <a:t>ines: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Magnitude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935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Magnitude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58793"/>
              </p:ext>
            </p:extLst>
          </p:nvPr>
        </p:nvGraphicFramePr>
        <p:xfrm>
          <a:off x="599622" y="1971341"/>
          <a:ext cx="3590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方程式" r:id="rId3" imgW="1663560" imgH="431640" progId="Equation.3">
                  <p:embed/>
                </p:oleObj>
              </mc:Choice>
              <mc:Fallback>
                <p:oleObj name="方程式" r:id="rId3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22" y="1971341"/>
                        <a:ext cx="3590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08440"/>
              </p:ext>
            </p:extLst>
          </p:nvPr>
        </p:nvGraphicFramePr>
        <p:xfrm>
          <a:off x="4465410" y="1971341"/>
          <a:ext cx="43592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方程式" r:id="rId5" imgW="2019240" imgH="431640" progId="Equation.3">
                  <p:embed/>
                </p:oleObj>
              </mc:Choice>
              <mc:Fallback>
                <p:oleObj name="方程式" r:id="rId5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410" y="1971341"/>
                        <a:ext cx="43592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48043"/>
              </p:ext>
            </p:extLst>
          </p:nvPr>
        </p:nvGraphicFramePr>
        <p:xfrm>
          <a:off x="1465487" y="3068192"/>
          <a:ext cx="5616326" cy="107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方程式" r:id="rId7" imgW="2450880" imgH="469800" progId="Equation.3">
                  <p:embed/>
                </p:oleObj>
              </mc:Choice>
              <mc:Fallback>
                <p:oleObj name="方程式" r:id="rId7" imgW="2450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87" y="3068192"/>
                        <a:ext cx="5616326" cy="1077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0653"/>
              </p:ext>
            </p:extLst>
          </p:nvPr>
        </p:nvGraphicFramePr>
        <p:xfrm>
          <a:off x="1465487" y="4237100"/>
          <a:ext cx="6224588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方程式" r:id="rId9" imgW="2717640" imgH="723600" progId="Equation.3">
                  <p:embed/>
                </p:oleObj>
              </mc:Choice>
              <mc:Fallback>
                <p:oleObj name="方程式" r:id="rId9" imgW="27176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87" y="4237100"/>
                        <a:ext cx="6224588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20057" y="6067373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Draw each term individually, and then add </a:t>
            </a:r>
            <a:r>
              <a:rPr lang="en-US" altLang="zh-TW" sz="2400" dirty="0">
                <a:solidFill>
                  <a:srgbClr val="0000FF"/>
                </a:solidFill>
              </a:rPr>
              <a:t>them together</a:t>
            </a:r>
            <a:r>
              <a:rPr lang="en-US" altLang="zh-TW" sz="2400" dirty="0" smtClean="0">
                <a:solidFill>
                  <a:srgbClr val="0000FF"/>
                </a:solidFill>
              </a:rPr>
              <a:t>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3363"/>
              </p:ext>
            </p:extLst>
          </p:nvPr>
        </p:nvGraphicFramePr>
        <p:xfrm>
          <a:off x="516162" y="1732074"/>
          <a:ext cx="81153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方程式" r:id="rId3" imgW="3543120" imgH="507960" progId="Equation.3">
                  <p:embed/>
                </p:oleObj>
              </mc:Choice>
              <mc:Fallback>
                <p:oleObj name="方程式" r:id="rId3" imgW="354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62" y="1732074"/>
                        <a:ext cx="81153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Magnitude – Constant Term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19347" y="1690689"/>
            <a:ext cx="1320799" cy="56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62" y="3585029"/>
            <a:ext cx="6096000" cy="2362200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60032"/>
              </p:ext>
            </p:extLst>
          </p:nvPr>
        </p:nvGraphicFramePr>
        <p:xfrm>
          <a:off x="7329488" y="3751716"/>
          <a:ext cx="13382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方程式" r:id="rId6" imgW="583920" imgH="253800" progId="Equation.3">
                  <p:embed/>
                </p:oleObj>
              </mc:Choice>
              <mc:Fallback>
                <p:oleObj name="方程式" r:id="rId6" imgW="583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3751716"/>
                        <a:ext cx="13382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手繪多邊形 8"/>
          <p:cNvSpPr/>
          <p:nvPr/>
        </p:nvSpPr>
        <p:spPr>
          <a:xfrm>
            <a:off x="6567714" y="3537583"/>
            <a:ext cx="827315" cy="465319"/>
          </a:xfrm>
          <a:custGeom>
            <a:avLst/>
            <a:gdLst>
              <a:gd name="connsiteX0" fmla="*/ 0 w 827315"/>
              <a:gd name="connsiteY0" fmla="*/ 424817 h 465319"/>
              <a:gd name="connsiteX1" fmla="*/ 58057 w 827315"/>
              <a:gd name="connsiteY1" fmla="*/ 424817 h 465319"/>
              <a:gd name="connsiteX2" fmla="*/ 319315 w 827315"/>
              <a:gd name="connsiteY2" fmla="*/ 3903 h 465319"/>
              <a:gd name="connsiteX3" fmla="*/ 827315 w 827315"/>
              <a:gd name="connsiteY3" fmla="*/ 250646 h 46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15" h="465319">
                <a:moveTo>
                  <a:pt x="0" y="424817"/>
                </a:moveTo>
                <a:cubicBezTo>
                  <a:pt x="2419" y="459893"/>
                  <a:pt x="4838" y="494969"/>
                  <a:pt x="58057" y="424817"/>
                </a:cubicBezTo>
                <a:cubicBezTo>
                  <a:pt x="111276" y="354665"/>
                  <a:pt x="191105" y="32931"/>
                  <a:pt x="319315" y="3903"/>
                </a:cubicBezTo>
                <a:cubicBezTo>
                  <a:pt x="447525" y="-25125"/>
                  <a:pt x="637420" y="112760"/>
                  <a:pt x="827315" y="250646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Magnitude – </a:t>
            </a:r>
            <a:r>
              <a:rPr lang="en-US" altLang="zh-TW" dirty="0" smtClean="0"/>
              <a:t>Real Pole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55456"/>
              </p:ext>
            </p:extLst>
          </p:nvPr>
        </p:nvGraphicFramePr>
        <p:xfrm>
          <a:off x="516162" y="1446324"/>
          <a:ext cx="81153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" name="方程式" r:id="rId3" imgW="3543120" imgH="507960" progId="Equation.3">
                  <p:embed/>
                </p:oleObj>
              </mc:Choice>
              <mc:Fallback>
                <p:oleObj name="方程式" r:id="rId3" imgW="354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62" y="1446324"/>
                        <a:ext cx="81153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6163" y="2028936"/>
            <a:ext cx="2341338" cy="568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432549" y="3354832"/>
            <a:ext cx="3195527" cy="2753938"/>
            <a:chOff x="432549" y="3354832"/>
            <a:chExt cx="3195527" cy="2753938"/>
          </a:xfrm>
        </p:grpSpPr>
        <p:sp>
          <p:nvSpPr>
            <p:cNvPr id="7" name="文字方塊 6"/>
            <p:cNvSpPr txBox="1"/>
            <p:nvPr/>
          </p:nvSpPr>
          <p:spPr>
            <a:xfrm>
              <a:off x="432549" y="3354832"/>
              <a:ext cx="2361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Suppose p</a:t>
              </a:r>
              <a:r>
                <a:rPr lang="en-US" altLang="zh-TW" sz="24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TW" sz="2400" dirty="0" smtClean="0">
                  <a:solidFill>
                    <a:srgbClr val="0000FF"/>
                  </a:solidFill>
                </a:rPr>
                <a:t> is a real number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966179" y="3599084"/>
              <a:ext cx="2661897" cy="2509686"/>
              <a:chOff x="1358900" y="3597659"/>
              <a:chExt cx="2661897" cy="2509686"/>
            </a:xfrm>
          </p:grpSpPr>
          <p:graphicFrame>
            <p:nvGraphicFramePr>
              <p:cNvPr id="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1312928"/>
                  </p:ext>
                </p:extLst>
              </p:nvPr>
            </p:nvGraphicFramePr>
            <p:xfrm>
              <a:off x="2249488" y="5239417"/>
              <a:ext cx="608012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98" name="方程式" r:id="rId5" imgW="291960" imgH="215640" progId="Equation.3">
                      <p:embed/>
                    </p:oleObj>
                  </mc:Choice>
                  <mc:Fallback>
                    <p:oleObj name="方程式" r:id="rId5" imgW="2919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9488" y="5239417"/>
                            <a:ext cx="608012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直線接點 8"/>
              <p:cNvCxnSpPr/>
              <p:nvPr/>
            </p:nvCxnSpPr>
            <p:spPr>
              <a:xfrm flipH="1">
                <a:off x="1930113" y="5239207"/>
                <a:ext cx="116982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1358900" y="5013572"/>
                <a:ext cx="266189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V="1">
                <a:off x="3099941" y="3692890"/>
                <a:ext cx="0" cy="24144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4140680"/>
                  </p:ext>
                </p:extLst>
              </p:nvPr>
            </p:nvGraphicFramePr>
            <p:xfrm>
              <a:off x="3325832" y="3597659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99" name="方程式" r:id="rId7" imgW="152280" imgH="139680" progId="Equation.3">
                      <p:embed/>
                    </p:oleObj>
                  </mc:Choice>
                  <mc:Fallback>
                    <p:oleObj name="方程式" r:id="rId7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5832" y="3597659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群組 12"/>
              <p:cNvGrpSpPr/>
              <p:nvPr/>
            </p:nvGrpSpPr>
            <p:grpSpPr>
              <a:xfrm>
                <a:off x="1828513" y="4900118"/>
                <a:ext cx="203200" cy="203200"/>
                <a:chOff x="2065867" y="3437467"/>
                <a:chExt cx="203200" cy="203200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flipH="1">
                  <a:off x="20658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9898497"/>
                  </p:ext>
                </p:extLst>
              </p:nvPr>
            </p:nvGraphicFramePr>
            <p:xfrm>
              <a:off x="1746250" y="4373563"/>
              <a:ext cx="371475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0" name="方程式" r:id="rId9" imgW="177480" imgH="215640" progId="Equation.3">
                      <p:embed/>
                    </p:oleObj>
                  </mc:Choice>
                  <mc:Fallback>
                    <p:oleObj name="方程式" r:id="rId9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46250" y="4373563"/>
                            <a:ext cx="371475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0248964"/>
                  </p:ext>
                </p:extLst>
              </p:nvPr>
            </p:nvGraphicFramePr>
            <p:xfrm>
              <a:off x="3644919" y="4662760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1" name="方程式" r:id="rId11" imgW="152280" imgH="139680" progId="Equation.3">
                      <p:embed/>
                    </p:oleObj>
                  </mc:Choice>
                  <mc:Fallback>
                    <p:oleObj name="方程式" r:id="rId11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4919" y="4662760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" name="文字方塊 23"/>
          <p:cNvSpPr txBox="1"/>
          <p:nvPr/>
        </p:nvSpPr>
        <p:spPr>
          <a:xfrm>
            <a:off x="3859419" y="2595426"/>
            <a:ext cx="1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&gt;&gt;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48162"/>
              </p:ext>
            </p:extLst>
          </p:nvPr>
        </p:nvGraphicFramePr>
        <p:xfrm>
          <a:off x="4349750" y="3013075"/>
          <a:ext cx="36052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" name="方程式" r:id="rId13" imgW="1574640" imgH="507960" progId="Equation.3">
                  <p:embed/>
                </p:oleObj>
              </mc:Choice>
              <mc:Fallback>
                <p:oleObj name="方程式" r:id="rId13" imgW="157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013075"/>
                        <a:ext cx="36052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267958" y="4970181"/>
            <a:ext cx="39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Decrease 20dB per decade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67959" y="4121406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67958" y="4545131"/>
            <a:ext cx="24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= 100Hz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43975"/>
              </p:ext>
            </p:extLst>
          </p:nvPr>
        </p:nvGraphicFramePr>
        <p:xfrm>
          <a:off x="5979161" y="4165019"/>
          <a:ext cx="2906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" name="方程式" r:id="rId15" imgW="1269720" imgH="203040" progId="Equation.3">
                  <p:embed/>
                </p:oleObj>
              </mc:Choice>
              <mc:Fallback>
                <p:oleObj name="方程式" r:id="rId15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161" y="4165019"/>
                        <a:ext cx="2906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44075"/>
              </p:ext>
            </p:extLst>
          </p:nvPr>
        </p:nvGraphicFramePr>
        <p:xfrm>
          <a:off x="5979161" y="4545131"/>
          <a:ext cx="2906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" name="方程式" r:id="rId17" imgW="1269720" imgH="203040" progId="Equation.3">
                  <p:embed/>
                </p:oleObj>
              </mc:Choice>
              <mc:Fallback>
                <p:oleObj name="方程式" r:id="rId17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161" y="4545131"/>
                        <a:ext cx="2906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3859419" y="5436906"/>
            <a:ext cx="24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If </a:t>
            </a:r>
            <a:r>
              <a:rPr lang="el-GR" altLang="zh-TW" sz="2400" dirty="0" smtClean="0">
                <a:solidFill>
                  <a:srgbClr val="0000FF"/>
                </a:solidFill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</a:rPr>
              <a:t> &lt;&lt; |p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2400" dirty="0" smtClean="0">
                <a:solidFill>
                  <a:srgbClr val="0000FF"/>
                </a:solidFill>
              </a:rPr>
              <a:t>|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91748"/>
              </p:ext>
            </p:extLst>
          </p:nvPr>
        </p:nvGraphicFramePr>
        <p:xfrm>
          <a:off x="4400550" y="5905500"/>
          <a:ext cx="4157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" name="方程式" r:id="rId19" imgW="1815840" imgH="253800" progId="Equation.3">
                  <p:embed/>
                </p:oleObj>
              </mc:Choice>
              <mc:Fallback>
                <p:oleObj name="方程式" r:id="rId19" imgW="1815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905500"/>
                        <a:ext cx="41576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7361874" y="63299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6" grpId="0"/>
      <p:bldP spid="27" grpId="0"/>
      <p:bldP spid="28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1147</Words>
  <Application>Microsoft Office PowerPoint</Application>
  <PresentationFormat>如螢幕大小 (4:3)</PresentationFormat>
  <Paragraphs>320</Paragraphs>
  <Slides>55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新細明體</vt:lpstr>
      <vt:lpstr>Arial</vt:lpstr>
      <vt:lpstr>Calibri</vt:lpstr>
      <vt:lpstr>Calibri Light</vt:lpstr>
      <vt:lpstr>Office 佈景主題</vt:lpstr>
      <vt:lpstr>方程式</vt:lpstr>
      <vt:lpstr>Microsoft 方程式編輯器 3.0</vt:lpstr>
      <vt:lpstr>Lecture 24 Bode Plot</vt:lpstr>
      <vt:lpstr>Announcement </vt:lpstr>
      <vt:lpstr>Reference</vt:lpstr>
      <vt:lpstr>Bode Plot</vt:lpstr>
      <vt:lpstr>Drawing Bode Plot</vt:lpstr>
      <vt:lpstr> Asymptotic Lines: Magnitude</vt:lpstr>
      <vt:lpstr>Magnitude</vt:lpstr>
      <vt:lpstr>Magnitude – Constant Term</vt:lpstr>
      <vt:lpstr>Magnitude – Real Pole</vt:lpstr>
      <vt:lpstr>Magnitude – Real Pole</vt:lpstr>
      <vt:lpstr>Magnitude – Real Pole</vt:lpstr>
      <vt:lpstr>Magnitude – Real Zero</vt:lpstr>
      <vt:lpstr>Magnitude – Real Zero</vt:lpstr>
      <vt:lpstr>Magnitude – Real Zero</vt:lpstr>
      <vt:lpstr>Magnitude – Real Zero</vt:lpstr>
      <vt:lpstr>Simple Examples</vt:lpstr>
      <vt:lpstr>Simple Examples</vt:lpstr>
      <vt:lpstr>Magnitude – Complex Poles</vt:lpstr>
      <vt:lpstr>Magnitude – Complex Poles</vt:lpstr>
      <vt:lpstr>Magnitude – Complex Poles</vt:lpstr>
      <vt:lpstr>Magnitude – Complex Poles</vt:lpstr>
      <vt:lpstr>Magnitude – Complex Zeros</vt:lpstr>
      <vt:lpstr> Asymptotic Lines: Phase</vt:lpstr>
      <vt:lpstr>Phase</vt:lpstr>
      <vt:lpstr>Phase - Constant</vt:lpstr>
      <vt:lpstr>Phase – Real Poles</vt:lpstr>
      <vt:lpstr>Phase – Real Poles</vt:lpstr>
      <vt:lpstr>Phase – Real Poles</vt:lpstr>
      <vt:lpstr>Phase – Real Zeros</vt:lpstr>
      <vt:lpstr>Phase – Pole at the Origin</vt:lpstr>
      <vt:lpstr>Phase – Complex Poles</vt:lpstr>
      <vt:lpstr>Phase – Complex Poles</vt:lpstr>
      <vt:lpstr>Phase – Complex Poles</vt:lpstr>
      <vt:lpstr>  Correction Terms</vt:lpstr>
      <vt:lpstr>Magnitude – Real poles and zeros</vt:lpstr>
      <vt:lpstr>Magnitude  – Complex poles and Zeros</vt:lpstr>
      <vt:lpstr>Phase – Real poles and zeros</vt:lpstr>
      <vt:lpstr>  Examples</vt:lpstr>
      <vt:lpstr>Exercise 11.58</vt:lpstr>
      <vt:lpstr>Exercise 11.58</vt:lpstr>
      <vt:lpstr>Exercise 11.58</vt:lpstr>
      <vt:lpstr>Exercise 11.58</vt:lpstr>
      <vt:lpstr>Exercise 11.58</vt:lpstr>
      <vt:lpstr>Exercise 11.58</vt:lpstr>
      <vt:lpstr>Exercise 11.52</vt:lpstr>
      <vt:lpstr>Exercise 11.52</vt:lpstr>
      <vt:lpstr>Exercise 11.52</vt:lpstr>
      <vt:lpstr>Exercise 11.52</vt:lpstr>
      <vt:lpstr>Homework</vt:lpstr>
      <vt:lpstr>Thank you!</vt:lpstr>
      <vt:lpstr>Answer</vt:lpstr>
      <vt:lpstr>Answer</vt:lpstr>
      <vt:lpstr>Answer</vt:lpstr>
      <vt:lpstr>PowerPoint 簡報</vt:lpstr>
      <vt:lpstr>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 Bode Plot</dc:title>
  <dc:creator>Lee Hung-yi</dc:creator>
  <cp:lastModifiedBy>Lee Hung-yi</cp:lastModifiedBy>
  <cp:revision>114</cp:revision>
  <dcterms:created xsi:type="dcterms:W3CDTF">2014-12-06T12:20:23Z</dcterms:created>
  <dcterms:modified xsi:type="dcterms:W3CDTF">2014-12-16T19:07:14Z</dcterms:modified>
</cp:coreProperties>
</file>